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handoutMasterIdLst>
    <p:handoutMasterId r:id="rId50"/>
  </p:handoutMasterIdLst>
  <p:sldIdLst>
    <p:sldId id="285" r:id="rId2"/>
    <p:sldId id="286" r:id="rId3"/>
    <p:sldId id="305" r:id="rId4"/>
    <p:sldId id="306" r:id="rId5"/>
    <p:sldId id="309" r:id="rId6"/>
    <p:sldId id="310" r:id="rId7"/>
    <p:sldId id="311" r:id="rId8"/>
    <p:sldId id="312" r:id="rId9"/>
    <p:sldId id="313" r:id="rId10"/>
    <p:sldId id="307" r:id="rId11"/>
    <p:sldId id="283" r:id="rId12"/>
    <p:sldId id="351" r:id="rId13"/>
    <p:sldId id="308" r:id="rId14"/>
    <p:sldId id="314" r:id="rId15"/>
    <p:sldId id="284" r:id="rId16"/>
    <p:sldId id="322" r:id="rId17"/>
    <p:sldId id="315" r:id="rId18"/>
    <p:sldId id="324" r:id="rId19"/>
    <p:sldId id="287" r:id="rId20"/>
    <p:sldId id="316" r:id="rId21"/>
    <p:sldId id="318" r:id="rId22"/>
    <p:sldId id="290" r:id="rId23"/>
    <p:sldId id="325" r:id="rId24"/>
    <p:sldId id="317" r:id="rId25"/>
    <p:sldId id="327" r:id="rId26"/>
    <p:sldId id="328" r:id="rId27"/>
    <p:sldId id="329" r:id="rId28"/>
    <p:sldId id="326" r:id="rId29"/>
    <p:sldId id="335" r:id="rId30"/>
    <p:sldId id="352" r:id="rId31"/>
    <p:sldId id="320" r:id="rId32"/>
    <p:sldId id="345" r:id="rId33"/>
    <p:sldId id="342" r:id="rId34"/>
    <p:sldId id="343" r:id="rId35"/>
    <p:sldId id="347" r:id="rId36"/>
    <p:sldId id="348" r:id="rId37"/>
    <p:sldId id="331" r:id="rId38"/>
    <p:sldId id="333" r:id="rId39"/>
    <p:sldId id="349" r:id="rId40"/>
    <p:sldId id="350" r:id="rId41"/>
    <p:sldId id="336" r:id="rId42"/>
    <p:sldId id="337" r:id="rId43"/>
    <p:sldId id="338" r:id="rId44"/>
    <p:sldId id="339" r:id="rId45"/>
    <p:sldId id="340" r:id="rId46"/>
    <p:sldId id="341" r:id="rId47"/>
    <p:sldId id="304"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301" autoAdjust="0"/>
    <p:restoredTop sz="94706" autoAdjust="0"/>
  </p:normalViewPr>
  <p:slideViewPr>
    <p:cSldViewPr>
      <p:cViewPr varScale="1">
        <p:scale>
          <a:sx n="99" d="100"/>
          <a:sy n="99" d="100"/>
        </p:scale>
        <p:origin x="96" y="468"/>
      </p:cViewPr>
      <p:guideLst/>
    </p:cSldViewPr>
  </p:slideViewPr>
  <p:notesTextViewPr>
    <p:cViewPr>
      <p:scale>
        <a:sx n="3" d="2"/>
        <a:sy n="3" d="2"/>
      </p:scale>
      <p:origin x="0" y="0"/>
    </p:cViewPr>
  </p:notesTextViewPr>
  <p:notesViewPr>
    <p:cSldViewPr showGuides="1">
      <p:cViewPr varScale="1">
        <p:scale>
          <a:sx n="95" d="100"/>
          <a:sy n="95" d="100"/>
        </p:scale>
        <p:origin x="3582"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023BF0-39DF-4858-9968-1EA471445DF6}"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D6B53C5F-19F6-4613-B375-CE1D7D4B7A33}">
      <dgm:prSet/>
      <dgm:spPr/>
      <dgm:t>
        <a:bodyPr/>
        <a:lstStyle/>
        <a:p>
          <a:r>
            <a:rPr lang="en-US">
              <a:solidFill>
                <a:schemeClr val="bg2"/>
              </a:solidFill>
            </a:rPr>
            <a:t>Abstraction—data, procedure, control</a:t>
          </a:r>
        </a:p>
      </dgm:t>
    </dgm:pt>
    <dgm:pt modelId="{C2F3099F-3E3D-4ABA-9442-35C01C4D7E3D}" type="parTrans" cxnId="{6EA6AF72-531C-48DD-BF62-B474EA805F56}">
      <dgm:prSet/>
      <dgm:spPr/>
      <dgm:t>
        <a:bodyPr/>
        <a:lstStyle/>
        <a:p>
          <a:endParaRPr lang="en-US">
            <a:solidFill>
              <a:schemeClr val="bg2"/>
            </a:solidFill>
          </a:endParaRPr>
        </a:p>
      </dgm:t>
    </dgm:pt>
    <dgm:pt modelId="{987F0A28-040D-46C7-87D3-E3EE88866B2E}" type="sibTrans" cxnId="{6EA6AF72-531C-48DD-BF62-B474EA805F56}">
      <dgm:prSet/>
      <dgm:spPr/>
      <dgm:t>
        <a:bodyPr/>
        <a:lstStyle/>
        <a:p>
          <a:endParaRPr lang="en-US">
            <a:solidFill>
              <a:schemeClr val="bg2"/>
            </a:solidFill>
          </a:endParaRPr>
        </a:p>
      </dgm:t>
    </dgm:pt>
    <dgm:pt modelId="{9988B3BF-D186-4C68-B746-D3FFD63FD5F3}">
      <dgm:prSet/>
      <dgm:spPr/>
      <dgm:t>
        <a:bodyPr/>
        <a:lstStyle/>
        <a:p>
          <a:r>
            <a:rPr lang="en-US" dirty="0">
              <a:solidFill>
                <a:schemeClr val="bg2"/>
              </a:solidFill>
            </a:rPr>
            <a:t>Architecture—the overall structure of the software</a:t>
          </a:r>
        </a:p>
      </dgm:t>
    </dgm:pt>
    <dgm:pt modelId="{C62B798F-7900-4B7A-8BB4-AB735AE2EAA5}" type="parTrans" cxnId="{35650FDE-4009-49B9-B75C-83913277BD39}">
      <dgm:prSet/>
      <dgm:spPr/>
      <dgm:t>
        <a:bodyPr/>
        <a:lstStyle/>
        <a:p>
          <a:endParaRPr lang="en-US">
            <a:solidFill>
              <a:schemeClr val="bg2"/>
            </a:solidFill>
          </a:endParaRPr>
        </a:p>
      </dgm:t>
    </dgm:pt>
    <dgm:pt modelId="{37F85ED0-06B0-470F-8605-B2467DA873AE}" type="sibTrans" cxnId="{35650FDE-4009-49B9-B75C-83913277BD39}">
      <dgm:prSet/>
      <dgm:spPr/>
      <dgm:t>
        <a:bodyPr/>
        <a:lstStyle/>
        <a:p>
          <a:endParaRPr lang="en-US">
            <a:solidFill>
              <a:schemeClr val="bg2"/>
            </a:solidFill>
          </a:endParaRPr>
        </a:p>
      </dgm:t>
    </dgm:pt>
    <dgm:pt modelId="{3873DE22-3AA9-4EC1-AE2F-332246AC6F13}">
      <dgm:prSet/>
      <dgm:spPr/>
      <dgm:t>
        <a:bodyPr/>
        <a:lstStyle/>
        <a:p>
          <a:r>
            <a:rPr lang="en-US">
              <a:solidFill>
                <a:schemeClr val="bg2"/>
              </a:solidFill>
            </a:rPr>
            <a:t>Patterns—”conveys the essence” of a proven design solution</a:t>
          </a:r>
        </a:p>
      </dgm:t>
    </dgm:pt>
    <dgm:pt modelId="{F07F4AB9-8EC1-4386-A4C2-3B1E603D4EB7}" type="parTrans" cxnId="{6821C0A2-3F43-4A60-8C5B-CC730485DB8E}">
      <dgm:prSet/>
      <dgm:spPr/>
      <dgm:t>
        <a:bodyPr/>
        <a:lstStyle/>
        <a:p>
          <a:endParaRPr lang="en-US">
            <a:solidFill>
              <a:schemeClr val="bg2"/>
            </a:solidFill>
          </a:endParaRPr>
        </a:p>
      </dgm:t>
    </dgm:pt>
    <dgm:pt modelId="{73F0A1AE-6F0E-4341-9E2B-B15ABA431132}" type="sibTrans" cxnId="{6821C0A2-3F43-4A60-8C5B-CC730485DB8E}">
      <dgm:prSet/>
      <dgm:spPr/>
      <dgm:t>
        <a:bodyPr/>
        <a:lstStyle/>
        <a:p>
          <a:endParaRPr lang="en-US">
            <a:solidFill>
              <a:schemeClr val="bg2"/>
            </a:solidFill>
          </a:endParaRPr>
        </a:p>
      </dgm:t>
    </dgm:pt>
    <dgm:pt modelId="{E9B07FCE-3E77-4946-A754-D4A71D3E033A}">
      <dgm:prSet/>
      <dgm:spPr/>
      <dgm:t>
        <a:bodyPr/>
        <a:lstStyle/>
        <a:p>
          <a:r>
            <a:rPr lang="en-US">
              <a:solidFill>
                <a:schemeClr val="bg2"/>
              </a:solidFill>
            </a:rPr>
            <a:t>Separation of concerns—any complex problem can be more easily handled if it is subdivided into pieces</a:t>
          </a:r>
        </a:p>
      </dgm:t>
    </dgm:pt>
    <dgm:pt modelId="{B0F2BAAB-943B-4F9D-AC88-0DED0B2A1B75}" type="parTrans" cxnId="{A29C722C-8AEA-4B72-BFCE-C960A32B31C0}">
      <dgm:prSet/>
      <dgm:spPr/>
      <dgm:t>
        <a:bodyPr/>
        <a:lstStyle/>
        <a:p>
          <a:endParaRPr lang="en-US">
            <a:solidFill>
              <a:schemeClr val="bg2"/>
            </a:solidFill>
          </a:endParaRPr>
        </a:p>
      </dgm:t>
    </dgm:pt>
    <dgm:pt modelId="{EE2488D3-5C0E-4E1B-8916-A6C84D5231EC}" type="sibTrans" cxnId="{A29C722C-8AEA-4B72-BFCE-C960A32B31C0}">
      <dgm:prSet/>
      <dgm:spPr/>
      <dgm:t>
        <a:bodyPr/>
        <a:lstStyle/>
        <a:p>
          <a:endParaRPr lang="en-US">
            <a:solidFill>
              <a:schemeClr val="bg2"/>
            </a:solidFill>
          </a:endParaRPr>
        </a:p>
      </dgm:t>
    </dgm:pt>
    <dgm:pt modelId="{33267E12-DBF4-4443-801F-918D03F6EC43}">
      <dgm:prSet/>
      <dgm:spPr/>
      <dgm:t>
        <a:bodyPr/>
        <a:lstStyle/>
        <a:p>
          <a:r>
            <a:rPr lang="en-US">
              <a:solidFill>
                <a:schemeClr val="bg2"/>
              </a:solidFill>
            </a:rPr>
            <a:t>Modularity—compartmentalization of data and function</a:t>
          </a:r>
        </a:p>
      </dgm:t>
    </dgm:pt>
    <dgm:pt modelId="{1CAB6809-E87C-48E0-BF11-2A2EE5932338}" type="parTrans" cxnId="{3F27E47D-3C29-4309-A49E-BA60AB3AE236}">
      <dgm:prSet/>
      <dgm:spPr/>
      <dgm:t>
        <a:bodyPr/>
        <a:lstStyle/>
        <a:p>
          <a:endParaRPr lang="en-US">
            <a:solidFill>
              <a:schemeClr val="bg2"/>
            </a:solidFill>
          </a:endParaRPr>
        </a:p>
      </dgm:t>
    </dgm:pt>
    <dgm:pt modelId="{C5C4D1F1-2A84-40DE-992C-7081DA86BFB1}" type="sibTrans" cxnId="{3F27E47D-3C29-4309-A49E-BA60AB3AE236}">
      <dgm:prSet/>
      <dgm:spPr/>
      <dgm:t>
        <a:bodyPr/>
        <a:lstStyle/>
        <a:p>
          <a:endParaRPr lang="en-US">
            <a:solidFill>
              <a:schemeClr val="bg2"/>
            </a:solidFill>
          </a:endParaRPr>
        </a:p>
      </dgm:t>
    </dgm:pt>
    <dgm:pt modelId="{AF419A05-45DB-4206-B3EB-F5B3C16C8855}">
      <dgm:prSet/>
      <dgm:spPr/>
      <dgm:t>
        <a:bodyPr/>
        <a:lstStyle/>
        <a:p>
          <a:r>
            <a:rPr lang="en-US">
              <a:solidFill>
                <a:schemeClr val="bg2"/>
              </a:solidFill>
            </a:rPr>
            <a:t>Hiding—controlled interfaces</a:t>
          </a:r>
        </a:p>
      </dgm:t>
    </dgm:pt>
    <dgm:pt modelId="{155D789B-7C56-4DA9-9DFB-F0CE06ECC422}" type="parTrans" cxnId="{D6462AEA-3653-4CD2-B840-BA829C971CB4}">
      <dgm:prSet/>
      <dgm:spPr/>
      <dgm:t>
        <a:bodyPr/>
        <a:lstStyle/>
        <a:p>
          <a:endParaRPr lang="en-US">
            <a:solidFill>
              <a:schemeClr val="bg2"/>
            </a:solidFill>
          </a:endParaRPr>
        </a:p>
      </dgm:t>
    </dgm:pt>
    <dgm:pt modelId="{7E564634-B2B1-4F90-8114-A1113D5C9A66}" type="sibTrans" cxnId="{D6462AEA-3653-4CD2-B840-BA829C971CB4}">
      <dgm:prSet/>
      <dgm:spPr/>
      <dgm:t>
        <a:bodyPr/>
        <a:lstStyle/>
        <a:p>
          <a:endParaRPr lang="en-US">
            <a:solidFill>
              <a:schemeClr val="bg2"/>
            </a:solidFill>
          </a:endParaRPr>
        </a:p>
      </dgm:t>
    </dgm:pt>
    <dgm:pt modelId="{1BED478F-8E8B-4D05-B150-70DFF91196EB}">
      <dgm:prSet/>
      <dgm:spPr/>
      <dgm:t>
        <a:bodyPr/>
        <a:lstStyle/>
        <a:p>
          <a:r>
            <a:rPr lang="en-US">
              <a:solidFill>
                <a:schemeClr val="bg2"/>
              </a:solidFill>
            </a:rPr>
            <a:t>Functional independence—single-minded function and low coupling</a:t>
          </a:r>
        </a:p>
      </dgm:t>
    </dgm:pt>
    <dgm:pt modelId="{26B034FB-687D-44C0-B855-1B9AC8FB46A8}" type="parTrans" cxnId="{267A31B3-AB02-46BD-971B-F77908E3DDBB}">
      <dgm:prSet/>
      <dgm:spPr/>
      <dgm:t>
        <a:bodyPr/>
        <a:lstStyle/>
        <a:p>
          <a:endParaRPr lang="en-US">
            <a:solidFill>
              <a:schemeClr val="bg2"/>
            </a:solidFill>
          </a:endParaRPr>
        </a:p>
      </dgm:t>
    </dgm:pt>
    <dgm:pt modelId="{3E381F6F-B31B-4148-8A76-307A9433ED48}" type="sibTrans" cxnId="{267A31B3-AB02-46BD-971B-F77908E3DDBB}">
      <dgm:prSet/>
      <dgm:spPr/>
      <dgm:t>
        <a:bodyPr/>
        <a:lstStyle/>
        <a:p>
          <a:endParaRPr lang="en-US">
            <a:solidFill>
              <a:schemeClr val="bg2"/>
            </a:solidFill>
          </a:endParaRPr>
        </a:p>
      </dgm:t>
    </dgm:pt>
    <dgm:pt modelId="{0B8D2511-EE41-4990-B80A-34A50EF46969}">
      <dgm:prSet/>
      <dgm:spPr/>
      <dgm:t>
        <a:bodyPr/>
        <a:lstStyle/>
        <a:p>
          <a:r>
            <a:rPr lang="en-US">
              <a:solidFill>
                <a:schemeClr val="bg2"/>
              </a:solidFill>
            </a:rPr>
            <a:t>Refinement—elaboration of detail for all abstractions</a:t>
          </a:r>
        </a:p>
      </dgm:t>
    </dgm:pt>
    <dgm:pt modelId="{8FC51510-8288-46EC-A940-11FA7E7FE985}" type="parTrans" cxnId="{16CBA6E0-FC61-43C3-A9EF-34B0AB84F9F8}">
      <dgm:prSet/>
      <dgm:spPr/>
      <dgm:t>
        <a:bodyPr/>
        <a:lstStyle/>
        <a:p>
          <a:endParaRPr lang="en-US">
            <a:solidFill>
              <a:schemeClr val="bg2"/>
            </a:solidFill>
          </a:endParaRPr>
        </a:p>
      </dgm:t>
    </dgm:pt>
    <dgm:pt modelId="{720BC370-CA66-41FE-9715-A7EFAA4290F9}" type="sibTrans" cxnId="{16CBA6E0-FC61-43C3-A9EF-34B0AB84F9F8}">
      <dgm:prSet/>
      <dgm:spPr/>
      <dgm:t>
        <a:bodyPr/>
        <a:lstStyle/>
        <a:p>
          <a:endParaRPr lang="en-US">
            <a:solidFill>
              <a:schemeClr val="bg2"/>
            </a:solidFill>
          </a:endParaRPr>
        </a:p>
      </dgm:t>
    </dgm:pt>
    <dgm:pt modelId="{3E84AF80-5C36-4D8C-B5D3-9ACD31AECE06}">
      <dgm:prSet/>
      <dgm:spPr/>
      <dgm:t>
        <a:bodyPr/>
        <a:lstStyle/>
        <a:p>
          <a:r>
            <a:rPr lang="en-US">
              <a:solidFill>
                <a:schemeClr val="bg2"/>
              </a:solidFill>
            </a:rPr>
            <a:t>Aspects—a mechanism for understanding how global requirements affect design</a:t>
          </a:r>
        </a:p>
      </dgm:t>
    </dgm:pt>
    <dgm:pt modelId="{03567357-1CDE-4141-8E1A-5F50F85B64C2}" type="parTrans" cxnId="{3338C667-78E8-48BF-B329-8676BFDF8E8D}">
      <dgm:prSet/>
      <dgm:spPr/>
      <dgm:t>
        <a:bodyPr/>
        <a:lstStyle/>
        <a:p>
          <a:endParaRPr lang="en-US">
            <a:solidFill>
              <a:schemeClr val="bg2"/>
            </a:solidFill>
          </a:endParaRPr>
        </a:p>
      </dgm:t>
    </dgm:pt>
    <dgm:pt modelId="{88C1F2CB-FF5A-4A90-A94E-C4E57681C96B}" type="sibTrans" cxnId="{3338C667-78E8-48BF-B329-8676BFDF8E8D}">
      <dgm:prSet/>
      <dgm:spPr/>
      <dgm:t>
        <a:bodyPr/>
        <a:lstStyle/>
        <a:p>
          <a:endParaRPr lang="en-US">
            <a:solidFill>
              <a:schemeClr val="bg2"/>
            </a:solidFill>
          </a:endParaRPr>
        </a:p>
      </dgm:t>
    </dgm:pt>
    <dgm:pt modelId="{A2BEA4E3-2BBD-4B78-9B84-6C5B1E7EBD79}">
      <dgm:prSet/>
      <dgm:spPr/>
      <dgm:t>
        <a:bodyPr/>
        <a:lstStyle/>
        <a:p>
          <a:r>
            <a:rPr lang="en-US">
              <a:solidFill>
                <a:schemeClr val="bg2"/>
              </a:solidFill>
            </a:rPr>
            <a:t>Refactoring—a reorganization technique that simplifies the design</a:t>
          </a:r>
        </a:p>
      </dgm:t>
    </dgm:pt>
    <dgm:pt modelId="{125D9256-4FDB-42F8-8330-A9AC792874D0}" type="parTrans" cxnId="{611B29BA-C612-4070-80C8-3C9A780A341A}">
      <dgm:prSet/>
      <dgm:spPr/>
      <dgm:t>
        <a:bodyPr/>
        <a:lstStyle/>
        <a:p>
          <a:endParaRPr lang="en-US">
            <a:solidFill>
              <a:schemeClr val="bg2"/>
            </a:solidFill>
          </a:endParaRPr>
        </a:p>
      </dgm:t>
    </dgm:pt>
    <dgm:pt modelId="{8C4FAF56-7EB5-45E6-B298-5D8D0EB3FD10}" type="sibTrans" cxnId="{611B29BA-C612-4070-80C8-3C9A780A341A}">
      <dgm:prSet/>
      <dgm:spPr/>
      <dgm:t>
        <a:bodyPr/>
        <a:lstStyle/>
        <a:p>
          <a:endParaRPr lang="en-US">
            <a:solidFill>
              <a:schemeClr val="bg2"/>
            </a:solidFill>
          </a:endParaRPr>
        </a:p>
      </dgm:t>
    </dgm:pt>
    <dgm:pt modelId="{34C427F6-1B62-49D3-BC3C-A768F3CCFE25}">
      <dgm:prSet/>
      <dgm:spPr/>
      <dgm:t>
        <a:bodyPr/>
        <a:lstStyle/>
        <a:p>
          <a:r>
            <a:rPr lang="en-US">
              <a:solidFill>
                <a:schemeClr val="bg2"/>
              </a:solidFill>
            </a:rPr>
            <a:t>OO design concepts—Appendix II</a:t>
          </a:r>
        </a:p>
      </dgm:t>
    </dgm:pt>
    <dgm:pt modelId="{D27385B8-5822-49AC-8A8E-FFF31443D026}" type="parTrans" cxnId="{7E054E1C-B2CF-4AA3-B909-B1EA3C3F4F60}">
      <dgm:prSet/>
      <dgm:spPr/>
      <dgm:t>
        <a:bodyPr/>
        <a:lstStyle/>
        <a:p>
          <a:endParaRPr lang="en-US">
            <a:solidFill>
              <a:schemeClr val="bg2"/>
            </a:solidFill>
          </a:endParaRPr>
        </a:p>
      </dgm:t>
    </dgm:pt>
    <dgm:pt modelId="{746AECE7-B9F4-4B84-AB8F-4A51094E109C}" type="sibTrans" cxnId="{7E054E1C-B2CF-4AA3-B909-B1EA3C3F4F60}">
      <dgm:prSet/>
      <dgm:spPr/>
      <dgm:t>
        <a:bodyPr/>
        <a:lstStyle/>
        <a:p>
          <a:endParaRPr lang="en-US">
            <a:solidFill>
              <a:schemeClr val="bg2"/>
            </a:solidFill>
          </a:endParaRPr>
        </a:p>
      </dgm:t>
    </dgm:pt>
    <dgm:pt modelId="{CEAFF08E-1A18-4297-BF07-1D588C37DC85}">
      <dgm:prSet/>
      <dgm:spPr/>
      <dgm:t>
        <a:bodyPr/>
        <a:lstStyle/>
        <a:p>
          <a:r>
            <a:rPr lang="en-US">
              <a:solidFill>
                <a:schemeClr val="bg2"/>
              </a:solidFill>
            </a:rPr>
            <a:t>Design Classes—provide design detail that will enable analysis classes to be implemented</a:t>
          </a:r>
        </a:p>
      </dgm:t>
    </dgm:pt>
    <dgm:pt modelId="{A562CA73-0C91-42D8-80CB-142F9205E40A}" type="parTrans" cxnId="{D2E6259B-A7D1-499C-AD06-C6968F089F3B}">
      <dgm:prSet/>
      <dgm:spPr/>
      <dgm:t>
        <a:bodyPr/>
        <a:lstStyle/>
        <a:p>
          <a:endParaRPr lang="en-US">
            <a:solidFill>
              <a:schemeClr val="bg2"/>
            </a:solidFill>
          </a:endParaRPr>
        </a:p>
      </dgm:t>
    </dgm:pt>
    <dgm:pt modelId="{1653BFA5-8CDE-4583-9109-51EBD40B1D20}" type="sibTrans" cxnId="{D2E6259B-A7D1-499C-AD06-C6968F089F3B}">
      <dgm:prSet/>
      <dgm:spPr/>
      <dgm:t>
        <a:bodyPr/>
        <a:lstStyle/>
        <a:p>
          <a:endParaRPr lang="en-US">
            <a:solidFill>
              <a:schemeClr val="bg2"/>
            </a:solidFill>
          </a:endParaRPr>
        </a:p>
      </dgm:t>
    </dgm:pt>
    <dgm:pt modelId="{58C1F5BE-4F01-4FAB-A109-4502CD32EE7D}" type="pres">
      <dgm:prSet presAssocID="{A5023BF0-39DF-4858-9968-1EA471445DF6}" presName="diagram" presStyleCnt="0">
        <dgm:presLayoutVars>
          <dgm:dir/>
          <dgm:resizeHandles val="exact"/>
        </dgm:presLayoutVars>
      </dgm:prSet>
      <dgm:spPr/>
      <dgm:t>
        <a:bodyPr/>
        <a:lstStyle/>
        <a:p>
          <a:endParaRPr lang="en-US"/>
        </a:p>
      </dgm:t>
    </dgm:pt>
    <dgm:pt modelId="{5A2E51C8-5576-43F9-B516-2F06E81FAF25}" type="pres">
      <dgm:prSet presAssocID="{D6B53C5F-19F6-4613-B375-CE1D7D4B7A33}" presName="node" presStyleLbl="node1" presStyleIdx="0" presStyleCnt="12">
        <dgm:presLayoutVars>
          <dgm:bulletEnabled val="1"/>
        </dgm:presLayoutVars>
      </dgm:prSet>
      <dgm:spPr/>
      <dgm:t>
        <a:bodyPr/>
        <a:lstStyle/>
        <a:p>
          <a:endParaRPr lang="en-US"/>
        </a:p>
      </dgm:t>
    </dgm:pt>
    <dgm:pt modelId="{5739C886-93B9-4A93-890B-FCED0A1C0DE1}" type="pres">
      <dgm:prSet presAssocID="{987F0A28-040D-46C7-87D3-E3EE88866B2E}" presName="sibTrans" presStyleCnt="0"/>
      <dgm:spPr/>
    </dgm:pt>
    <dgm:pt modelId="{59E9F634-0587-4588-BEDE-BDBC9311FE1F}" type="pres">
      <dgm:prSet presAssocID="{9988B3BF-D186-4C68-B746-D3FFD63FD5F3}" presName="node" presStyleLbl="node1" presStyleIdx="1" presStyleCnt="12">
        <dgm:presLayoutVars>
          <dgm:bulletEnabled val="1"/>
        </dgm:presLayoutVars>
      </dgm:prSet>
      <dgm:spPr/>
      <dgm:t>
        <a:bodyPr/>
        <a:lstStyle/>
        <a:p>
          <a:endParaRPr lang="en-US"/>
        </a:p>
      </dgm:t>
    </dgm:pt>
    <dgm:pt modelId="{8F7385DE-B072-4501-9A6F-71253ECE95CF}" type="pres">
      <dgm:prSet presAssocID="{37F85ED0-06B0-470F-8605-B2467DA873AE}" presName="sibTrans" presStyleCnt="0"/>
      <dgm:spPr/>
    </dgm:pt>
    <dgm:pt modelId="{BFB1B8B3-3DB8-4702-A29C-4BC1DAF0CBBD}" type="pres">
      <dgm:prSet presAssocID="{3873DE22-3AA9-4EC1-AE2F-332246AC6F13}" presName="node" presStyleLbl="node1" presStyleIdx="2" presStyleCnt="12">
        <dgm:presLayoutVars>
          <dgm:bulletEnabled val="1"/>
        </dgm:presLayoutVars>
      </dgm:prSet>
      <dgm:spPr/>
      <dgm:t>
        <a:bodyPr/>
        <a:lstStyle/>
        <a:p>
          <a:endParaRPr lang="en-US"/>
        </a:p>
      </dgm:t>
    </dgm:pt>
    <dgm:pt modelId="{E8852943-6145-4414-B875-CED4D208F002}" type="pres">
      <dgm:prSet presAssocID="{73F0A1AE-6F0E-4341-9E2B-B15ABA431132}" presName="sibTrans" presStyleCnt="0"/>
      <dgm:spPr/>
    </dgm:pt>
    <dgm:pt modelId="{3D164548-3EF4-48E4-9D3E-97C89BD24BF1}" type="pres">
      <dgm:prSet presAssocID="{E9B07FCE-3E77-4946-A754-D4A71D3E033A}" presName="node" presStyleLbl="node1" presStyleIdx="3" presStyleCnt="12">
        <dgm:presLayoutVars>
          <dgm:bulletEnabled val="1"/>
        </dgm:presLayoutVars>
      </dgm:prSet>
      <dgm:spPr/>
      <dgm:t>
        <a:bodyPr/>
        <a:lstStyle/>
        <a:p>
          <a:endParaRPr lang="en-US"/>
        </a:p>
      </dgm:t>
    </dgm:pt>
    <dgm:pt modelId="{1643A124-F370-43E6-B119-22A566E8029F}" type="pres">
      <dgm:prSet presAssocID="{EE2488D3-5C0E-4E1B-8916-A6C84D5231EC}" presName="sibTrans" presStyleCnt="0"/>
      <dgm:spPr/>
    </dgm:pt>
    <dgm:pt modelId="{52520B4A-7983-4BCC-AD74-84329D281FF6}" type="pres">
      <dgm:prSet presAssocID="{33267E12-DBF4-4443-801F-918D03F6EC43}" presName="node" presStyleLbl="node1" presStyleIdx="4" presStyleCnt="12">
        <dgm:presLayoutVars>
          <dgm:bulletEnabled val="1"/>
        </dgm:presLayoutVars>
      </dgm:prSet>
      <dgm:spPr/>
      <dgm:t>
        <a:bodyPr/>
        <a:lstStyle/>
        <a:p>
          <a:endParaRPr lang="en-US"/>
        </a:p>
      </dgm:t>
    </dgm:pt>
    <dgm:pt modelId="{279793E3-DAC1-4667-B290-D15B88305636}" type="pres">
      <dgm:prSet presAssocID="{C5C4D1F1-2A84-40DE-992C-7081DA86BFB1}" presName="sibTrans" presStyleCnt="0"/>
      <dgm:spPr/>
    </dgm:pt>
    <dgm:pt modelId="{2D2811A9-E3BB-4C0F-9581-239CB9CDE0A9}" type="pres">
      <dgm:prSet presAssocID="{AF419A05-45DB-4206-B3EB-F5B3C16C8855}" presName="node" presStyleLbl="node1" presStyleIdx="5" presStyleCnt="12">
        <dgm:presLayoutVars>
          <dgm:bulletEnabled val="1"/>
        </dgm:presLayoutVars>
      </dgm:prSet>
      <dgm:spPr/>
      <dgm:t>
        <a:bodyPr/>
        <a:lstStyle/>
        <a:p>
          <a:endParaRPr lang="en-US"/>
        </a:p>
      </dgm:t>
    </dgm:pt>
    <dgm:pt modelId="{81AB1DC5-9B31-4EB0-AB53-95921FBFCEBB}" type="pres">
      <dgm:prSet presAssocID="{7E564634-B2B1-4F90-8114-A1113D5C9A66}" presName="sibTrans" presStyleCnt="0"/>
      <dgm:spPr/>
    </dgm:pt>
    <dgm:pt modelId="{6B2309F3-5C55-4B98-9062-FF1573A9161A}" type="pres">
      <dgm:prSet presAssocID="{1BED478F-8E8B-4D05-B150-70DFF91196EB}" presName="node" presStyleLbl="node1" presStyleIdx="6" presStyleCnt="12">
        <dgm:presLayoutVars>
          <dgm:bulletEnabled val="1"/>
        </dgm:presLayoutVars>
      </dgm:prSet>
      <dgm:spPr/>
      <dgm:t>
        <a:bodyPr/>
        <a:lstStyle/>
        <a:p>
          <a:endParaRPr lang="en-US"/>
        </a:p>
      </dgm:t>
    </dgm:pt>
    <dgm:pt modelId="{CB93DFD1-5731-4463-B1AC-D4C94D362CA8}" type="pres">
      <dgm:prSet presAssocID="{3E381F6F-B31B-4148-8A76-307A9433ED48}" presName="sibTrans" presStyleCnt="0"/>
      <dgm:spPr/>
    </dgm:pt>
    <dgm:pt modelId="{5AB4A441-A4D8-4257-96BC-5A335297A799}" type="pres">
      <dgm:prSet presAssocID="{0B8D2511-EE41-4990-B80A-34A50EF46969}" presName="node" presStyleLbl="node1" presStyleIdx="7" presStyleCnt="12">
        <dgm:presLayoutVars>
          <dgm:bulletEnabled val="1"/>
        </dgm:presLayoutVars>
      </dgm:prSet>
      <dgm:spPr/>
      <dgm:t>
        <a:bodyPr/>
        <a:lstStyle/>
        <a:p>
          <a:endParaRPr lang="en-US"/>
        </a:p>
      </dgm:t>
    </dgm:pt>
    <dgm:pt modelId="{F1B79718-E135-47D9-955B-AAC1FAD01AE3}" type="pres">
      <dgm:prSet presAssocID="{720BC370-CA66-41FE-9715-A7EFAA4290F9}" presName="sibTrans" presStyleCnt="0"/>
      <dgm:spPr/>
    </dgm:pt>
    <dgm:pt modelId="{4A148A55-35BE-4245-B56B-B9077760636D}" type="pres">
      <dgm:prSet presAssocID="{3E84AF80-5C36-4D8C-B5D3-9ACD31AECE06}" presName="node" presStyleLbl="node1" presStyleIdx="8" presStyleCnt="12">
        <dgm:presLayoutVars>
          <dgm:bulletEnabled val="1"/>
        </dgm:presLayoutVars>
      </dgm:prSet>
      <dgm:spPr/>
      <dgm:t>
        <a:bodyPr/>
        <a:lstStyle/>
        <a:p>
          <a:endParaRPr lang="en-US"/>
        </a:p>
      </dgm:t>
    </dgm:pt>
    <dgm:pt modelId="{5DAAFDF7-1012-4C52-8A27-4872620EA210}" type="pres">
      <dgm:prSet presAssocID="{88C1F2CB-FF5A-4A90-A94E-C4E57681C96B}" presName="sibTrans" presStyleCnt="0"/>
      <dgm:spPr/>
    </dgm:pt>
    <dgm:pt modelId="{D77799C1-050F-4587-A5D4-884803705FC9}" type="pres">
      <dgm:prSet presAssocID="{A2BEA4E3-2BBD-4B78-9B84-6C5B1E7EBD79}" presName="node" presStyleLbl="node1" presStyleIdx="9" presStyleCnt="12">
        <dgm:presLayoutVars>
          <dgm:bulletEnabled val="1"/>
        </dgm:presLayoutVars>
      </dgm:prSet>
      <dgm:spPr/>
      <dgm:t>
        <a:bodyPr/>
        <a:lstStyle/>
        <a:p>
          <a:endParaRPr lang="en-US"/>
        </a:p>
      </dgm:t>
    </dgm:pt>
    <dgm:pt modelId="{F695B24D-6190-46DD-9A25-FD3AB008F890}" type="pres">
      <dgm:prSet presAssocID="{8C4FAF56-7EB5-45E6-B298-5D8D0EB3FD10}" presName="sibTrans" presStyleCnt="0"/>
      <dgm:spPr/>
    </dgm:pt>
    <dgm:pt modelId="{CD6AF83C-8C4A-4E1F-8096-D580B8B587E7}" type="pres">
      <dgm:prSet presAssocID="{34C427F6-1B62-49D3-BC3C-A768F3CCFE25}" presName="node" presStyleLbl="node1" presStyleIdx="10" presStyleCnt="12">
        <dgm:presLayoutVars>
          <dgm:bulletEnabled val="1"/>
        </dgm:presLayoutVars>
      </dgm:prSet>
      <dgm:spPr/>
      <dgm:t>
        <a:bodyPr/>
        <a:lstStyle/>
        <a:p>
          <a:endParaRPr lang="en-US"/>
        </a:p>
      </dgm:t>
    </dgm:pt>
    <dgm:pt modelId="{4F7DBCCB-F346-4A9D-9090-71A8DA0DD700}" type="pres">
      <dgm:prSet presAssocID="{746AECE7-B9F4-4B84-AB8F-4A51094E109C}" presName="sibTrans" presStyleCnt="0"/>
      <dgm:spPr/>
    </dgm:pt>
    <dgm:pt modelId="{901C944C-474A-4ECD-ADBB-B87A906008F4}" type="pres">
      <dgm:prSet presAssocID="{CEAFF08E-1A18-4297-BF07-1D588C37DC85}" presName="node" presStyleLbl="node1" presStyleIdx="11" presStyleCnt="12">
        <dgm:presLayoutVars>
          <dgm:bulletEnabled val="1"/>
        </dgm:presLayoutVars>
      </dgm:prSet>
      <dgm:spPr/>
      <dgm:t>
        <a:bodyPr/>
        <a:lstStyle/>
        <a:p>
          <a:endParaRPr lang="en-US"/>
        </a:p>
      </dgm:t>
    </dgm:pt>
  </dgm:ptLst>
  <dgm:cxnLst>
    <dgm:cxn modelId="{C269A28C-17DC-4B10-A3E7-C62A8B10DD2D}" type="presOf" srcId="{0B8D2511-EE41-4990-B80A-34A50EF46969}" destId="{5AB4A441-A4D8-4257-96BC-5A335297A799}" srcOrd="0" destOrd="0" presId="urn:microsoft.com/office/officeart/2005/8/layout/default"/>
    <dgm:cxn modelId="{CACC1BDF-9510-41A9-A397-03E3B2AE8B0D}" type="presOf" srcId="{3873DE22-3AA9-4EC1-AE2F-332246AC6F13}" destId="{BFB1B8B3-3DB8-4702-A29C-4BC1DAF0CBBD}" srcOrd="0" destOrd="0" presId="urn:microsoft.com/office/officeart/2005/8/layout/default"/>
    <dgm:cxn modelId="{16CBA6E0-FC61-43C3-A9EF-34B0AB84F9F8}" srcId="{A5023BF0-39DF-4858-9968-1EA471445DF6}" destId="{0B8D2511-EE41-4990-B80A-34A50EF46969}" srcOrd="7" destOrd="0" parTransId="{8FC51510-8288-46EC-A940-11FA7E7FE985}" sibTransId="{720BC370-CA66-41FE-9715-A7EFAA4290F9}"/>
    <dgm:cxn modelId="{DE229481-E29C-4387-BA20-4B967EBBE229}" type="presOf" srcId="{9988B3BF-D186-4C68-B746-D3FFD63FD5F3}" destId="{59E9F634-0587-4588-BEDE-BDBC9311FE1F}" srcOrd="0" destOrd="0" presId="urn:microsoft.com/office/officeart/2005/8/layout/default"/>
    <dgm:cxn modelId="{2668B865-412C-4956-AAD4-5BDA813726F5}" type="presOf" srcId="{AF419A05-45DB-4206-B3EB-F5B3C16C8855}" destId="{2D2811A9-E3BB-4C0F-9581-239CB9CDE0A9}" srcOrd="0" destOrd="0" presId="urn:microsoft.com/office/officeart/2005/8/layout/default"/>
    <dgm:cxn modelId="{DEA60D50-6B4E-42DC-B8DB-6FD46B88DB0B}" type="presOf" srcId="{1BED478F-8E8B-4D05-B150-70DFF91196EB}" destId="{6B2309F3-5C55-4B98-9062-FF1573A9161A}" srcOrd="0" destOrd="0" presId="urn:microsoft.com/office/officeart/2005/8/layout/default"/>
    <dgm:cxn modelId="{14EAE5F7-555C-40AA-88DC-A260F03DD542}" type="presOf" srcId="{A2BEA4E3-2BBD-4B78-9B84-6C5B1E7EBD79}" destId="{D77799C1-050F-4587-A5D4-884803705FC9}" srcOrd="0" destOrd="0" presId="urn:microsoft.com/office/officeart/2005/8/layout/default"/>
    <dgm:cxn modelId="{3338C667-78E8-48BF-B329-8676BFDF8E8D}" srcId="{A5023BF0-39DF-4858-9968-1EA471445DF6}" destId="{3E84AF80-5C36-4D8C-B5D3-9ACD31AECE06}" srcOrd="8" destOrd="0" parTransId="{03567357-1CDE-4141-8E1A-5F50F85B64C2}" sibTransId="{88C1F2CB-FF5A-4A90-A94E-C4E57681C96B}"/>
    <dgm:cxn modelId="{267A31B3-AB02-46BD-971B-F77908E3DDBB}" srcId="{A5023BF0-39DF-4858-9968-1EA471445DF6}" destId="{1BED478F-8E8B-4D05-B150-70DFF91196EB}" srcOrd="6" destOrd="0" parTransId="{26B034FB-687D-44C0-B855-1B9AC8FB46A8}" sibTransId="{3E381F6F-B31B-4148-8A76-307A9433ED48}"/>
    <dgm:cxn modelId="{F4C2D614-F71E-4EAA-A647-F011050713DF}" type="presOf" srcId="{CEAFF08E-1A18-4297-BF07-1D588C37DC85}" destId="{901C944C-474A-4ECD-ADBB-B87A906008F4}" srcOrd="0" destOrd="0" presId="urn:microsoft.com/office/officeart/2005/8/layout/default"/>
    <dgm:cxn modelId="{6250AA4B-93D7-42B8-88B2-0FCF8C0DB380}" type="presOf" srcId="{3E84AF80-5C36-4D8C-B5D3-9ACD31AECE06}" destId="{4A148A55-35BE-4245-B56B-B9077760636D}" srcOrd="0" destOrd="0" presId="urn:microsoft.com/office/officeart/2005/8/layout/default"/>
    <dgm:cxn modelId="{6EA6AF72-531C-48DD-BF62-B474EA805F56}" srcId="{A5023BF0-39DF-4858-9968-1EA471445DF6}" destId="{D6B53C5F-19F6-4613-B375-CE1D7D4B7A33}" srcOrd="0" destOrd="0" parTransId="{C2F3099F-3E3D-4ABA-9442-35C01C4D7E3D}" sibTransId="{987F0A28-040D-46C7-87D3-E3EE88866B2E}"/>
    <dgm:cxn modelId="{CFD1B1A6-9A36-4BFB-B1FD-A4ADBAD3951F}" type="presOf" srcId="{D6B53C5F-19F6-4613-B375-CE1D7D4B7A33}" destId="{5A2E51C8-5576-43F9-B516-2F06E81FAF25}" srcOrd="0" destOrd="0" presId="urn:microsoft.com/office/officeart/2005/8/layout/default"/>
    <dgm:cxn modelId="{F2F18FD5-8A51-484C-91B4-D85D30E3980C}" type="presOf" srcId="{33267E12-DBF4-4443-801F-918D03F6EC43}" destId="{52520B4A-7983-4BCC-AD74-84329D281FF6}" srcOrd="0" destOrd="0" presId="urn:microsoft.com/office/officeart/2005/8/layout/default"/>
    <dgm:cxn modelId="{D6462AEA-3653-4CD2-B840-BA829C971CB4}" srcId="{A5023BF0-39DF-4858-9968-1EA471445DF6}" destId="{AF419A05-45DB-4206-B3EB-F5B3C16C8855}" srcOrd="5" destOrd="0" parTransId="{155D789B-7C56-4DA9-9DFB-F0CE06ECC422}" sibTransId="{7E564634-B2B1-4F90-8114-A1113D5C9A66}"/>
    <dgm:cxn modelId="{A29C722C-8AEA-4B72-BFCE-C960A32B31C0}" srcId="{A5023BF0-39DF-4858-9968-1EA471445DF6}" destId="{E9B07FCE-3E77-4946-A754-D4A71D3E033A}" srcOrd="3" destOrd="0" parTransId="{B0F2BAAB-943B-4F9D-AC88-0DED0B2A1B75}" sibTransId="{EE2488D3-5C0E-4E1B-8916-A6C84D5231EC}"/>
    <dgm:cxn modelId="{D3CC0CA9-05F6-4E85-B7DC-CE38A5BC7F4F}" type="presOf" srcId="{34C427F6-1B62-49D3-BC3C-A768F3CCFE25}" destId="{CD6AF83C-8C4A-4E1F-8096-D580B8B587E7}" srcOrd="0" destOrd="0" presId="urn:microsoft.com/office/officeart/2005/8/layout/default"/>
    <dgm:cxn modelId="{7671858F-F492-4E55-A2FC-5DCD7393DD92}" type="presOf" srcId="{A5023BF0-39DF-4858-9968-1EA471445DF6}" destId="{58C1F5BE-4F01-4FAB-A109-4502CD32EE7D}" srcOrd="0" destOrd="0" presId="urn:microsoft.com/office/officeart/2005/8/layout/default"/>
    <dgm:cxn modelId="{35650FDE-4009-49B9-B75C-83913277BD39}" srcId="{A5023BF0-39DF-4858-9968-1EA471445DF6}" destId="{9988B3BF-D186-4C68-B746-D3FFD63FD5F3}" srcOrd="1" destOrd="0" parTransId="{C62B798F-7900-4B7A-8BB4-AB735AE2EAA5}" sibTransId="{37F85ED0-06B0-470F-8605-B2467DA873AE}"/>
    <dgm:cxn modelId="{7E054E1C-B2CF-4AA3-B909-B1EA3C3F4F60}" srcId="{A5023BF0-39DF-4858-9968-1EA471445DF6}" destId="{34C427F6-1B62-49D3-BC3C-A768F3CCFE25}" srcOrd="10" destOrd="0" parTransId="{D27385B8-5822-49AC-8A8E-FFF31443D026}" sibTransId="{746AECE7-B9F4-4B84-AB8F-4A51094E109C}"/>
    <dgm:cxn modelId="{611B29BA-C612-4070-80C8-3C9A780A341A}" srcId="{A5023BF0-39DF-4858-9968-1EA471445DF6}" destId="{A2BEA4E3-2BBD-4B78-9B84-6C5B1E7EBD79}" srcOrd="9" destOrd="0" parTransId="{125D9256-4FDB-42F8-8330-A9AC792874D0}" sibTransId="{8C4FAF56-7EB5-45E6-B298-5D8D0EB3FD10}"/>
    <dgm:cxn modelId="{D2E6259B-A7D1-499C-AD06-C6968F089F3B}" srcId="{A5023BF0-39DF-4858-9968-1EA471445DF6}" destId="{CEAFF08E-1A18-4297-BF07-1D588C37DC85}" srcOrd="11" destOrd="0" parTransId="{A562CA73-0C91-42D8-80CB-142F9205E40A}" sibTransId="{1653BFA5-8CDE-4583-9109-51EBD40B1D20}"/>
    <dgm:cxn modelId="{01495522-52F1-4413-8D52-4E916C70A681}" type="presOf" srcId="{E9B07FCE-3E77-4946-A754-D4A71D3E033A}" destId="{3D164548-3EF4-48E4-9D3E-97C89BD24BF1}" srcOrd="0" destOrd="0" presId="urn:microsoft.com/office/officeart/2005/8/layout/default"/>
    <dgm:cxn modelId="{6821C0A2-3F43-4A60-8C5B-CC730485DB8E}" srcId="{A5023BF0-39DF-4858-9968-1EA471445DF6}" destId="{3873DE22-3AA9-4EC1-AE2F-332246AC6F13}" srcOrd="2" destOrd="0" parTransId="{F07F4AB9-8EC1-4386-A4C2-3B1E603D4EB7}" sibTransId="{73F0A1AE-6F0E-4341-9E2B-B15ABA431132}"/>
    <dgm:cxn modelId="{3F27E47D-3C29-4309-A49E-BA60AB3AE236}" srcId="{A5023BF0-39DF-4858-9968-1EA471445DF6}" destId="{33267E12-DBF4-4443-801F-918D03F6EC43}" srcOrd="4" destOrd="0" parTransId="{1CAB6809-E87C-48E0-BF11-2A2EE5932338}" sibTransId="{C5C4D1F1-2A84-40DE-992C-7081DA86BFB1}"/>
    <dgm:cxn modelId="{5B191ACF-3829-4C37-A5FF-6C0E60D89D2F}" type="presParOf" srcId="{58C1F5BE-4F01-4FAB-A109-4502CD32EE7D}" destId="{5A2E51C8-5576-43F9-B516-2F06E81FAF25}" srcOrd="0" destOrd="0" presId="urn:microsoft.com/office/officeart/2005/8/layout/default"/>
    <dgm:cxn modelId="{4ABD42A7-B794-419C-A7B0-5E3B05F311DA}" type="presParOf" srcId="{58C1F5BE-4F01-4FAB-A109-4502CD32EE7D}" destId="{5739C886-93B9-4A93-890B-FCED0A1C0DE1}" srcOrd="1" destOrd="0" presId="urn:microsoft.com/office/officeart/2005/8/layout/default"/>
    <dgm:cxn modelId="{C6D48ACA-05D5-4B04-8105-3BE36B6F4321}" type="presParOf" srcId="{58C1F5BE-4F01-4FAB-A109-4502CD32EE7D}" destId="{59E9F634-0587-4588-BEDE-BDBC9311FE1F}" srcOrd="2" destOrd="0" presId="urn:microsoft.com/office/officeart/2005/8/layout/default"/>
    <dgm:cxn modelId="{20E43147-1F41-48F5-8C8E-BB96EBD1D0AD}" type="presParOf" srcId="{58C1F5BE-4F01-4FAB-A109-4502CD32EE7D}" destId="{8F7385DE-B072-4501-9A6F-71253ECE95CF}" srcOrd="3" destOrd="0" presId="urn:microsoft.com/office/officeart/2005/8/layout/default"/>
    <dgm:cxn modelId="{81149A88-F788-493A-B946-4796F52E7B6A}" type="presParOf" srcId="{58C1F5BE-4F01-4FAB-A109-4502CD32EE7D}" destId="{BFB1B8B3-3DB8-4702-A29C-4BC1DAF0CBBD}" srcOrd="4" destOrd="0" presId="urn:microsoft.com/office/officeart/2005/8/layout/default"/>
    <dgm:cxn modelId="{67B6006F-3027-428A-AF70-C5570D406247}" type="presParOf" srcId="{58C1F5BE-4F01-4FAB-A109-4502CD32EE7D}" destId="{E8852943-6145-4414-B875-CED4D208F002}" srcOrd="5" destOrd="0" presId="urn:microsoft.com/office/officeart/2005/8/layout/default"/>
    <dgm:cxn modelId="{05E8B8E7-B170-40CC-8FD5-811383C9276F}" type="presParOf" srcId="{58C1F5BE-4F01-4FAB-A109-4502CD32EE7D}" destId="{3D164548-3EF4-48E4-9D3E-97C89BD24BF1}" srcOrd="6" destOrd="0" presId="urn:microsoft.com/office/officeart/2005/8/layout/default"/>
    <dgm:cxn modelId="{08674879-DC7E-4341-A2E5-F115F673E71A}" type="presParOf" srcId="{58C1F5BE-4F01-4FAB-A109-4502CD32EE7D}" destId="{1643A124-F370-43E6-B119-22A566E8029F}" srcOrd="7" destOrd="0" presId="urn:microsoft.com/office/officeart/2005/8/layout/default"/>
    <dgm:cxn modelId="{BE5C3693-19B8-4CC4-AD41-9F62CFAB9133}" type="presParOf" srcId="{58C1F5BE-4F01-4FAB-A109-4502CD32EE7D}" destId="{52520B4A-7983-4BCC-AD74-84329D281FF6}" srcOrd="8" destOrd="0" presId="urn:microsoft.com/office/officeart/2005/8/layout/default"/>
    <dgm:cxn modelId="{25805617-D884-4468-8DA8-93147B834923}" type="presParOf" srcId="{58C1F5BE-4F01-4FAB-A109-4502CD32EE7D}" destId="{279793E3-DAC1-4667-B290-D15B88305636}" srcOrd="9" destOrd="0" presId="urn:microsoft.com/office/officeart/2005/8/layout/default"/>
    <dgm:cxn modelId="{AF4D823C-6C67-408F-BC4B-E22742926286}" type="presParOf" srcId="{58C1F5BE-4F01-4FAB-A109-4502CD32EE7D}" destId="{2D2811A9-E3BB-4C0F-9581-239CB9CDE0A9}" srcOrd="10" destOrd="0" presId="urn:microsoft.com/office/officeart/2005/8/layout/default"/>
    <dgm:cxn modelId="{3F1AB896-F3E0-4286-B00D-4D225111D13A}" type="presParOf" srcId="{58C1F5BE-4F01-4FAB-A109-4502CD32EE7D}" destId="{81AB1DC5-9B31-4EB0-AB53-95921FBFCEBB}" srcOrd="11" destOrd="0" presId="urn:microsoft.com/office/officeart/2005/8/layout/default"/>
    <dgm:cxn modelId="{80FEB68B-D03A-443F-BC3D-9FDA0CBA026A}" type="presParOf" srcId="{58C1F5BE-4F01-4FAB-A109-4502CD32EE7D}" destId="{6B2309F3-5C55-4B98-9062-FF1573A9161A}" srcOrd="12" destOrd="0" presId="urn:microsoft.com/office/officeart/2005/8/layout/default"/>
    <dgm:cxn modelId="{F5AFD6F9-641B-484E-A5DE-69E447717DC2}" type="presParOf" srcId="{58C1F5BE-4F01-4FAB-A109-4502CD32EE7D}" destId="{CB93DFD1-5731-4463-B1AC-D4C94D362CA8}" srcOrd="13" destOrd="0" presId="urn:microsoft.com/office/officeart/2005/8/layout/default"/>
    <dgm:cxn modelId="{D934ABD8-4F12-443C-883D-6F333C3E59DA}" type="presParOf" srcId="{58C1F5BE-4F01-4FAB-A109-4502CD32EE7D}" destId="{5AB4A441-A4D8-4257-96BC-5A335297A799}" srcOrd="14" destOrd="0" presId="urn:microsoft.com/office/officeart/2005/8/layout/default"/>
    <dgm:cxn modelId="{D4F60FD8-B2FD-4071-96B7-B04EED8B5635}" type="presParOf" srcId="{58C1F5BE-4F01-4FAB-A109-4502CD32EE7D}" destId="{F1B79718-E135-47D9-955B-AAC1FAD01AE3}" srcOrd="15" destOrd="0" presId="urn:microsoft.com/office/officeart/2005/8/layout/default"/>
    <dgm:cxn modelId="{C9F66CEE-AE7E-4296-99E9-DD91E913CFA0}" type="presParOf" srcId="{58C1F5BE-4F01-4FAB-A109-4502CD32EE7D}" destId="{4A148A55-35BE-4245-B56B-B9077760636D}" srcOrd="16" destOrd="0" presId="urn:microsoft.com/office/officeart/2005/8/layout/default"/>
    <dgm:cxn modelId="{176530FF-6145-4F52-916F-CCC84A8B9AEB}" type="presParOf" srcId="{58C1F5BE-4F01-4FAB-A109-4502CD32EE7D}" destId="{5DAAFDF7-1012-4C52-8A27-4872620EA210}" srcOrd="17" destOrd="0" presId="urn:microsoft.com/office/officeart/2005/8/layout/default"/>
    <dgm:cxn modelId="{976EF1A0-F9F5-4585-9CAF-74F23C7C3F8E}" type="presParOf" srcId="{58C1F5BE-4F01-4FAB-A109-4502CD32EE7D}" destId="{D77799C1-050F-4587-A5D4-884803705FC9}" srcOrd="18" destOrd="0" presId="urn:microsoft.com/office/officeart/2005/8/layout/default"/>
    <dgm:cxn modelId="{4516078F-666D-4CD4-91A2-EFF1AD6C1D57}" type="presParOf" srcId="{58C1F5BE-4F01-4FAB-A109-4502CD32EE7D}" destId="{F695B24D-6190-46DD-9A25-FD3AB008F890}" srcOrd="19" destOrd="0" presId="urn:microsoft.com/office/officeart/2005/8/layout/default"/>
    <dgm:cxn modelId="{D7975D02-3643-428D-B140-AC9FC04E01D4}" type="presParOf" srcId="{58C1F5BE-4F01-4FAB-A109-4502CD32EE7D}" destId="{CD6AF83C-8C4A-4E1F-8096-D580B8B587E7}" srcOrd="20" destOrd="0" presId="urn:microsoft.com/office/officeart/2005/8/layout/default"/>
    <dgm:cxn modelId="{DCF00876-81D1-45F9-B775-73D4DCB15B9B}" type="presParOf" srcId="{58C1F5BE-4F01-4FAB-A109-4502CD32EE7D}" destId="{4F7DBCCB-F346-4A9D-9090-71A8DA0DD700}" srcOrd="21" destOrd="0" presId="urn:microsoft.com/office/officeart/2005/8/layout/default"/>
    <dgm:cxn modelId="{F13D89BF-EF1D-4A7D-A1D7-8759633011FF}" type="presParOf" srcId="{58C1F5BE-4F01-4FAB-A109-4502CD32EE7D}" destId="{901C944C-474A-4ECD-ADBB-B87A906008F4}" srcOrd="2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EBDEC6-F7BC-406F-B6AC-765D32AE3A68}"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GB"/>
        </a:p>
      </dgm:t>
    </dgm:pt>
    <dgm:pt modelId="{73744293-A1E0-4B9A-A2B7-DD1856F9E5E5}">
      <dgm:prSet phldrT="[Text]" custT="1"/>
      <dgm:spPr/>
      <dgm:t>
        <a:bodyPr/>
        <a:lstStyle/>
        <a:p>
          <a:r>
            <a:rPr lang="en-GB" sz="1400">
              <a:solidFill>
                <a:schemeClr val="bg2"/>
              </a:solidFill>
            </a:rPr>
            <a:t>Modularity</a:t>
          </a:r>
          <a:endParaRPr lang="en-GB" sz="1400" dirty="0">
            <a:solidFill>
              <a:schemeClr val="bg2"/>
            </a:solidFill>
          </a:endParaRPr>
        </a:p>
      </dgm:t>
    </dgm:pt>
    <dgm:pt modelId="{4C048399-30A4-4A15-8D79-724F687D6B30}" type="parTrans" cxnId="{46EDC7C6-4198-44DC-9764-2252D33E10E4}">
      <dgm:prSet/>
      <dgm:spPr/>
      <dgm:t>
        <a:bodyPr/>
        <a:lstStyle/>
        <a:p>
          <a:endParaRPr lang="en-GB" sz="2000">
            <a:solidFill>
              <a:schemeClr val="bg2"/>
            </a:solidFill>
          </a:endParaRPr>
        </a:p>
      </dgm:t>
    </dgm:pt>
    <dgm:pt modelId="{E510482B-88A3-4BBE-B31D-17B1235DC68B}" type="sibTrans" cxnId="{46EDC7C6-4198-44DC-9764-2252D33E10E4}">
      <dgm:prSet custT="1"/>
      <dgm:spPr/>
      <dgm:t>
        <a:bodyPr/>
        <a:lstStyle/>
        <a:p>
          <a:endParaRPr lang="en-GB" sz="1050">
            <a:solidFill>
              <a:schemeClr val="bg2"/>
            </a:solidFill>
          </a:endParaRPr>
        </a:p>
      </dgm:t>
    </dgm:pt>
    <dgm:pt modelId="{2BD982C4-D953-44D6-9363-96FB3EF4E739}">
      <dgm:prSet phldrT="[Text]" custT="1"/>
      <dgm:spPr/>
      <dgm:t>
        <a:bodyPr/>
        <a:lstStyle/>
        <a:p>
          <a:r>
            <a:rPr lang="en-GB" sz="1400">
              <a:solidFill>
                <a:schemeClr val="bg2"/>
              </a:solidFill>
            </a:rPr>
            <a:t>Information</a:t>
          </a:r>
        </a:p>
        <a:p>
          <a:r>
            <a:rPr lang="en-GB" sz="1400">
              <a:solidFill>
                <a:schemeClr val="bg2"/>
              </a:solidFill>
            </a:rPr>
            <a:t>Hiding</a:t>
          </a:r>
          <a:endParaRPr lang="en-GB" sz="1400" dirty="0">
            <a:solidFill>
              <a:schemeClr val="bg2"/>
            </a:solidFill>
          </a:endParaRPr>
        </a:p>
      </dgm:t>
    </dgm:pt>
    <dgm:pt modelId="{AB2A4DD8-38BC-4053-B4EC-3A17AF6E1B43}" type="parTrans" cxnId="{DBED4300-C645-48BA-A46A-A7F073A7989A}">
      <dgm:prSet/>
      <dgm:spPr/>
      <dgm:t>
        <a:bodyPr/>
        <a:lstStyle/>
        <a:p>
          <a:endParaRPr lang="en-GB" sz="2000">
            <a:solidFill>
              <a:schemeClr val="bg2"/>
            </a:solidFill>
          </a:endParaRPr>
        </a:p>
      </dgm:t>
    </dgm:pt>
    <dgm:pt modelId="{18802A43-FEC2-4DA8-86E8-2B06AF0B665E}" type="sibTrans" cxnId="{DBED4300-C645-48BA-A46A-A7F073A7989A}">
      <dgm:prSet custT="1"/>
      <dgm:spPr/>
      <dgm:t>
        <a:bodyPr/>
        <a:lstStyle/>
        <a:p>
          <a:endParaRPr lang="en-GB" sz="1050">
            <a:solidFill>
              <a:schemeClr val="bg2"/>
            </a:solidFill>
          </a:endParaRPr>
        </a:p>
      </dgm:t>
    </dgm:pt>
    <dgm:pt modelId="{96B87CC8-8E33-4229-9F1E-484411EEBDD0}">
      <dgm:prSet phldrT="[Text]" custT="1"/>
      <dgm:spPr/>
      <dgm:t>
        <a:bodyPr/>
        <a:lstStyle/>
        <a:p>
          <a:r>
            <a:rPr lang="en-GB" sz="1400">
              <a:solidFill>
                <a:schemeClr val="bg2"/>
              </a:solidFill>
            </a:rPr>
            <a:t>Pattern</a:t>
          </a:r>
          <a:endParaRPr lang="en-GB" sz="1400" dirty="0">
            <a:solidFill>
              <a:schemeClr val="bg2"/>
            </a:solidFill>
          </a:endParaRPr>
        </a:p>
      </dgm:t>
    </dgm:pt>
    <dgm:pt modelId="{9574F612-23E6-4CB3-BB99-4253FE907A1A}" type="parTrans" cxnId="{B7732898-448F-4708-A9DC-8BBDC5FF2FAC}">
      <dgm:prSet/>
      <dgm:spPr/>
      <dgm:t>
        <a:bodyPr/>
        <a:lstStyle/>
        <a:p>
          <a:endParaRPr lang="en-GB" sz="2000">
            <a:solidFill>
              <a:schemeClr val="bg2"/>
            </a:solidFill>
          </a:endParaRPr>
        </a:p>
      </dgm:t>
    </dgm:pt>
    <dgm:pt modelId="{30F2C6CC-C43F-44B6-A13B-81D3A9B36828}" type="sibTrans" cxnId="{B7732898-448F-4708-A9DC-8BBDC5FF2FAC}">
      <dgm:prSet custT="1"/>
      <dgm:spPr/>
      <dgm:t>
        <a:bodyPr/>
        <a:lstStyle/>
        <a:p>
          <a:endParaRPr lang="en-GB" sz="1050">
            <a:solidFill>
              <a:schemeClr val="bg2"/>
            </a:solidFill>
          </a:endParaRPr>
        </a:p>
      </dgm:t>
    </dgm:pt>
    <dgm:pt modelId="{E37F9B43-D2CA-4443-88BF-4CDDD9C0E50A}">
      <dgm:prSet phldrT="[Text]" custT="1"/>
      <dgm:spPr/>
      <dgm:t>
        <a:bodyPr/>
        <a:lstStyle/>
        <a:p>
          <a:r>
            <a:rPr lang="en-GB" sz="1400">
              <a:solidFill>
                <a:schemeClr val="bg2"/>
              </a:solidFill>
            </a:rPr>
            <a:t>Refinement</a:t>
          </a:r>
          <a:endParaRPr lang="en-GB" sz="1400" dirty="0">
            <a:solidFill>
              <a:schemeClr val="bg2"/>
            </a:solidFill>
          </a:endParaRPr>
        </a:p>
      </dgm:t>
    </dgm:pt>
    <dgm:pt modelId="{46E52059-2D2C-4286-BC90-FCD527813BB6}" type="parTrans" cxnId="{142832AA-22B8-40D4-8422-97193BE0E984}">
      <dgm:prSet/>
      <dgm:spPr/>
      <dgm:t>
        <a:bodyPr/>
        <a:lstStyle/>
        <a:p>
          <a:endParaRPr lang="en-GB" sz="2000">
            <a:solidFill>
              <a:schemeClr val="bg2"/>
            </a:solidFill>
          </a:endParaRPr>
        </a:p>
      </dgm:t>
    </dgm:pt>
    <dgm:pt modelId="{264C0B60-20DA-4A22-9A78-36F350BB3043}" type="sibTrans" cxnId="{142832AA-22B8-40D4-8422-97193BE0E984}">
      <dgm:prSet custT="1"/>
      <dgm:spPr/>
      <dgm:t>
        <a:bodyPr/>
        <a:lstStyle/>
        <a:p>
          <a:endParaRPr lang="en-GB" sz="1050">
            <a:solidFill>
              <a:schemeClr val="bg2"/>
            </a:solidFill>
          </a:endParaRPr>
        </a:p>
      </dgm:t>
    </dgm:pt>
    <dgm:pt modelId="{A33AB622-E058-4173-BF62-8801021D9937}">
      <dgm:prSet phldrT="[Text]" custT="1"/>
      <dgm:spPr/>
      <dgm:t>
        <a:bodyPr/>
        <a:lstStyle/>
        <a:p>
          <a:r>
            <a:rPr lang="en-GB" sz="1400">
              <a:solidFill>
                <a:schemeClr val="bg2"/>
              </a:solidFill>
            </a:rPr>
            <a:t>Architecture</a:t>
          </a:r>
          <a:endParaRPr lang="en-GB" sz="1400" dirty="0">
            <a:solidFill>
              <a:schemeClr val="bg2"/>
            </a:solidFill>
          </a:endParaRPr>
        </a:p>
      </dgm:t>
    </dgm:pt>
    <dgm:pt modelId="{E45FB86A-7701-41B1-B72D-B2A4BE1B09C6}" type="parTrans" cxnId="{F6298336-5285-40A5-ACA7-62FAD8C920EB}">
      <dgm:prSet/>
      <dgm:spPr/>
      <dgm:t>
        <a:bodyPr/>
        <a:lstStyle/>
        <a:p>
          <a:endParaRPr lang="en-GB" sz="2000">
            <a:solidFill>
              <a:schemeClr val="bg2"/>
            </a:solidFill>
          </a:endParaRPr>
        </a:p>
      </dgm:t>
    </dgm:pt>
    <dgm:pt modelId="{F2930D11-2C21-4156-B4E7-B76078A08056}" type="sibTrans" cxnId="{F6298336-5285-40A5-ACA7-62FAD8C920EB}">
      <dgm:prSet custT="1"/>
      <dgm:spPr/>
      <dgm:t>
        <a:bodyPr/>
        <a:lstStyle/>
        <a:p>
          <a:endParaRPr lang="en-GB" sz="1050">
            <a:solidFill>
              <a:schemeClr val="bg2"/>
            </a:solidFill>
          </a:endParaRPr>
        </a:p>
      </dgm:t>
    </dgm:pt>
    <dgm:pt modelId="{3599E69E-59DB-4FB6-9B99-025D1AA3780A}">
      <dgm:prSet phldrT="[Text]" custT="1"/>
      <dgm:spPr/>
      <dgm:t>
        <a:bodyPr/>
        <a:lstStyle/>
        <a:p>
          <a:r>
            <a:rPr lang="en-GB" sz="1400">
              <a:solidFill>
                <a:schemeClr val="bg2"/>
              </a:solidFill>
            </a:rPr>
            <a:t>Refactoring</a:t>
          </a:r>
          <a:endParaRPr lang="en-GB" sz="1400" dirty="0">
            <a:solidFill>
              <a:schemeClr val="bg2"/>
            </a:solidFill>
          </a:endParaRPr>
        </a:p>
      </dgm:t>
    </dgm:pt>
    <dgm:pt modelId="{6FACE0C1-1E0A-430F-BECA-872438305A7A}" type="parTrans" cxnId="{4E472257-99DE-4266-AC3A-01F3250F55F1}">
      <dgm:prSet/>
      <dgm:spPr/>
      <dgm:t>
        <a:bodyPr/>
        <a:lstStyle/>
        <a:p>
          <a:endParaRPr lang="en-GB" sz="2000">
            <a:solidFill>
              <a:schemeClr val="bg2"/>
            </a:solidFill>
          </a:endParaRPr>
        </a:p>
      </dgm:t>
    </dgm:pt>
    <dgm:pt modelId="{1416A348-D0FC-4962-8AC9-C743E173D3FD}" type="sibTrans" cxnId="{4E472257-99DE-4266-AC3A-01F3250F55F1}">
      <dgm:prSet custT="1"/>
      <dgm:spPr/>
      <dgm:t>
        <a:bodyPr/>
        <a:lstStyle/>
        <a:p>
          <a:endParaRPr lang="en-GB" sz="1050">
            <a:solidFill>
              <a:schemeClr val="bg2"/>
            </a:solidFill>
          </a:endParaRPr>
        </a:p>
      </dgm:t>
    </dgm:pt>
    <dgm:pt modelId="{F212E7BD-388B-4B41-B691-5BC2616EE896}" type="pres">
      <dgm:prSet presAssocID="{1BEBDEC6-F7BC-406F-B6AC-765D32AE3A68}" presName="cycle" presStyleCnt="0">
        <dgm:presLayoutVars>
          <dgm:dir/>
          <dgm:resizeHandles val="exact"/>
        </dgm:presLayoutVars>
      </dgm:prSet>
      <dgm:spPr/>
      <dgm:t>
        <a:bodyPr/>
        <a:lstStyle/>
        <a:p>
          <a:endParaRPr lang="en-US"/>
        </a:p>
      </dgm:t>
    </dgm:pt>
    <dgm:pt modelId="{05F95D3F-F609-424C-961E-E5F516B72A15}" type="pres">
      <dgm:prSet presAssocID="{73744293-A1E0-4B9A-A2B7-DD1856F9E5E5}" presName="node" presStyleLbl="node1" presStyleIdx="0" presStyleCnt="6">
        <dgm:presLayoutVars>
          <dgm:bulletEnabled val="1"/>
        </dgm:presLayoutVars>
      </dgm:prSet>
      <dgm:spPr/>
      <dgm:t>
        <a:bodyPr/>
        <a:lstStyle/>
        <a:p>
          <a:endParaRPr lang="en-US"/>
        </a:p>
      </dgm:t>
    </dgm:pt>
    <dgm:pt modelId="{7DBB44D3-0BF2-4E73-8D33-9821A5C8AC86}" type="pres">
      <dgm:prSet presAssocID="{E510482B-88A3-4BBE-B31D-17B1235DC68B}" presName="sibTrans" presStyleLbl="sibTrans2D1" presStyleIdx="0" presStyleCnt="6"/>
      <dgm:spPr/>
      <dgm:t>
        <a:bodyPr/>
        <a:lstStyle/>
        <a:p>
          <a:endParaRPr lang="en-US"/>
        </a:p>
      </dgm:t>
    </dgm:pt>
    <dgm:pt modelId="{4FBDBDB4-9ECE-487A-A1C6-85C34EBC7D6C}" type="pres">
      <dgm:prSet presAssocID="{E510482B-88A3-4BBE-B31D-17B1235DC68B}" presName="connectorText" presStyleLbl="sibTrans2D1" presStyleIdx="0" presStyleCnt="6"/>
      <dgm:spPr/>
      <dgm:t>
        <a:bodyPr/>
        <a:lstStyle/>
        <a:p>
          <a:endParaRPr lang="en-US"/>
        </a:p>
      </dgm:t>
    </dgm:pt>
    <dgm:pt modelId="{9650A559-A41A-4874-8C3F-AF2BB8E281EF}" type="pres">
      <dgm:prSet presAssocID="{2BD982C4-D953-44D6-9363-96FB3EF4E739}" presName="node" presStyleLbl="node1" presStyleIdx="1" presStyleCnt="6">
        <dgm:presLayoutVars>
          <dgm:bulletEnabled val="1"/>
        </dgm:presLayoutVars>
      </dgm:prSet>
      <dgm:spPr/>
      <dgm:t>
        <a:bodyPr/>
        <a:lstStyle/>
        <a:p>
          <a:endParaRPr lang="en-US"/>
        </a:p>
      </dgm:t>
    </dgm:pt>
    <dgm:pt modelId="{10F8BF19-5576-479D-A06F-3FD89EC0CD1C}" type="pres">
      <dgm:prSet presAssocID="{18802A43-FEC2-4DA8-86E8-2B06AF0B665E}" presName="sibTrans" presStyleLbl="sibTrans2D1" presStyleIdx="1" presStyleCnt="6"/>
      <dgm:spPr/>
      <dgm:t>
        <a:bodyPr/>
        <a:lstStyle/>
        <a:p>
          <a:endParaRPr lang="en-US"/>
        </a:p>
      </dgm:t>
    </dgm:pt>
    <dgm:pt modelId="{D4A33361-6904-47BD-AA3D-C53445E84C00}" type="pres">
      <dgm:prSet presAssocID="{18802A43-FEC2-4DA8-86E8-2B06AF0B665E}" presName="connectorText" presStyleLbl="sibTrans2D1" presStyleIdx="1" presStyleCnt="6"/>
      <dgm:spPr/>
      <dgm:t>
        <a:bodyPr/>
        <a:lstStyle/>
        <a:p>
          <a:endParaRPr lang="en-US"/>
        </a:p>
      </dgm:t>
    </dgm:pt>
    <dgm:pt modelId="{ED9402A7-26A8-4AED-9441-0859A968C298}" type="pres">
      <dgm:prSet presAssocID="{96B87CC8-8E33-4229-9F1E-484411EEBDD0}" presName="node" presStyleLbl="node1" presStyleIdx="2" presStyleCnt="6">
        <dgm:presLayoutVars>
          <dgm:bulletEnabled val="1"/>
        </dgm:presLayoutVars>
      </dgm:prSet>
      <dgm:spPr/>
      <dgm:t>
        <a:bodyPr/>
        <a:lstStyle/>
        <a:p>
          <a:endParaRPr lang="en-US"/>
        </a:p>
      </dgm:t>
    </dgm:pt>
    <dgm:pt modelId="{62DCC5A6-34E8-4FCF-8E12-FC1F45D5AA61}" type="pres">
      <dgm:prSet presAssocID="{30F2C6CC-C43F-44B6-A13B-81D3A9B36828}" presName="sibTrans" presStyleLbl="sibTrans2D1" presStyleIdx="2" presStyleCnt="6"/>
      <dgm:spPr/>
      <dgm:t>
        <a:bodyPr/>
        <a:lstStyle/>
        <a:p>
          <a:endParaRPr lang="en-US"/>
        </a:p>
      </dgm:t>
    </dgm:pt>
    <dgm:pt modelId="{F91D5556-8604-4CA0-B51C-A049DD9871B1}" type="pres">
      <dgm:prSet presAssocID="{30F2C6CC-C43F-44B6-A13B-81D3A9B36828}" presName="connectorText" presStyleLbl="sibTrans2D1" presStyleIdx="2" presStyleCnt="6"/>
      <dgm:spPr/>
      <dgm:t>
        <a:bodyPr/>
        <a:lstStyle/>
        <a:p>
          <a:endParaRPr lang="en-US"/>
        </a:p>
      </dgm:t>
    </dgm:pt>
    <dgm:pt modelId="{DBAAD7AC-3C66-46FB-BED7-1EDB696D6564}" type="pres">
      <dgm:prSet presAssocID="{E37F9B43-D2CA-4443-88BF-4CDDD9C0E50A}" presName="node" presStyleLbl="node1" presStyleIdx="3" presStyleCnt="6">
        <dgm:presLayoutVars>
          <dgm:bulletEnabled val="1"/>
        </dgm:presLayoutVars>
      </dgm:prSet>
      <dgm:spPr/>
      <dgm:t>
        <a:bodyPr/>
        <a:lstStyle/>
        <a:p>
          <a:endParaRPr lang="en-US"/>
        </a:p>
      </dgm:t>
    </dgm:pt>
    <dgm:pt modelId="{3A403099-24CE-45FD-8DA2-C11411B96733}" type="pres">
      <dgm:prSet presAssocID="{264C0B60-20DA-4A22-9A78-36F350BB3043}" presName="sibTrans" presStyleLbl="sibTrans2D1" presStyleIdx="3" presStyleCnt="6"/>
      <dgm:spPr/>
      <dgm:t>
        <a:bodyPr/>
        <a:lstStyle/>
        <a:p>
          <a:endParaRPr lang="en-US"/>
        </a:p>
      </dgm:t>
    </dgm:pt>
    <dgm:pt modelId="{2D5787F7-A36C-491A-BFEA-5EDF864D934E}" type="pres">
      <dgm:prSet presAssocID="{264C0B60-20DA-4A22-9A78-36F350BB3043}" presName="connectorText" presStyleLbl="sibTrans2D1" presStyleIdx="3" presStyleCnt="6"/>
      <dgm:spPr/>
      <dgm:t>
        <a:bodyPr/>
        <a:lstStyle/>
        <a:p>
          <a:endParaRPr lang="en-US"/>
        </a:p>
      </dgm:t>
    </dgm:pt>
    <dgm:pt modelId="{1C158D64-947A-45BB-BC73-F1E17F490B0B}" type="pres">
      <dgm:prSet presAssocID="{A33AB622-E058-4173-BF62-8801021D9937}" presName="node" presStyleLbl="node1" presStyleIdx="4" presStyleCnt="6">
        <dgm:presLayoutVars>
          <dgm:bulletEnabled val="1"/>
        </dgm:presLayoutVars>
      </dgm:prSet>
      <dgm:spPr/>
      <dgm:t>
        <a:bodyPr/>
        <a:lstStyle/>
        <a:p>
          <a:endParaRPr lang="en-US"/>
        </a:p>
      </dgm:t>
    </dgm:pt>
    <dgm:pt modelId="{A36F2B71-829C-43FE-B513-E990136E582D}" type="pres">
      <dgm:prSet presAssocID="{F2930D11-2C21-4156-B4E7-B76078A08056}" presName="sibTrans" presStyleLbl="sibTrans2D1" presStyleIdx="4" presStyleCnt="6"/>
      <dgm:spPr/>
      <dgm:t>
        <a:bodyPr/>
        <a:lstStyle/>
        <a:p>
          <a:endParaRPr lang="en-US"/>
        </a:p>
      </dgm:t>
    </dgm:pt>
    <dgm:pt modelId="{1DBDE430-66F4-4E6A-860F-271D86D38317}" type="pres">
      <dgm:prSet presAssocID="{F2930D11-2C21-4156-B4E7-B76078A08056}" presName="connectorText" presStyleLbl="sibTrans2D1" presStyleIdx="4" presStyleCnt="6"/>
      <dgm:spPr/>
      <dgm:t>
        <a:bodyPr/>
        <a:lstStyle/>
        <a:p>
          <a:endParaRPr lang="en-US"/>
        </a:p>
      </dgm:t>
    </dgm:pt>
    <dgm:pt modelId="{43F1C609-3538-45AE-8BFB-C66CF10281E1}" type="pres">
      <dgm:prSet presAssocID="{3599E69E-59DB-4FB6-9B99-025D1AA3780A}" presName="node" presStyleLbl="node1" presStyleIdx="5" presStyleCnt="6">
        <dgm:presLayoutVars>
          <dgm:bulletEnabled val="1"/>
        </dgm:presLayoutVars>
      </dgm:prSet>
      <dgm:spPr/>
      <dgm:t>
        <a:bodyPr/>
        <a:lstStyle/>
        <a:p>
          <a:endParaRPr lang="en-US"/>
        </a:p>
      </dgm:t>
    </dgm:pt>
    <dgm:pt modelId="{CC1F24CF-2FF2-4E05-8018-FA8D78E71011}" type="pres">
      <dgm:prSet presAssocID="{1416A348-D0FC-4962-8AC9-C743E173D3FD}" presName="sibTrans" presStyleLbl="sibTrans2D1" presStyleIdx="5" presStyleCnt="6"/>
      <dgm:spPr/>
      <dgm:t>
        <a:bodyPr/>
        <a:lstStyle/>
        <a:p>
          <a:endParaRPr lang="en-US"/>
        </a:p>
      </dgm:t>
    </dgm:pt>
    <dgm:pt modelId="{77B1D80F-68DD-4EC2-89B9-2AA5231A01EA}" type="pres">
      <dgm:prSet presAssocID="{1416A348-D0FC-4962-8AC9-C743E173D3FD}" presName="connectorText" presStyleLbl="sibTrans2D1" presStyleIdx="5" presStyleCnt="6"/>
      <dgm:spPr/>
      <dgm:t>
        <a:bodyPr/>
        <a:lstStyle/>
        <a:p>
          <a:endParaRPr lang="en-US"/>
        </a:p>
      </dgm:t>
    </dgm:pt>
  </dgm:ptLst>
  <dgm:cxnLst>
    <dgm:cxn modelId="{575ABDCB-82C4-4A0E-B642-83D85EAA3FC8}" type="presOf" srcId="{F2930D11-2C21-4156-B4E7-B76078A08056}" destId="{1DBDE430-66F4-4E6A-860F-271D86D38317}" srcOrd="1" destOrd="0" presId="urn:microsoft.com/office/officeart/2005/8/layout/cycle2"/>
    <dgm:cxn modelId="{949DD47E-A8F0-47A2-AA45-9E5C4B5DA956}" type="presOf" srcId="{E37F9B43-D2CA-4443-88BF-4CDDD9C0E50A}" destId="{DBAAD7AC-3C66-46FB-BED7-1EDB696D6564}" srcOrd="0" destOrd="0" presId="urn:microsoft.com/office/officeart/2005/8/layout/cycle2"/>
    <dgm:cxn modelId="{A874C16F-E62C-403B-9C61-7FC3050094C5}" type="presOf" srcId="{1416A348-D0FC-4962-8AC9-C743E173D3FD}" destId="{CC1F24CF-2FF2-4E05-8018-FA8D78E71011}" srcOrd="0" destOrd="0" presId="urn:microsoft.com/office/officeart/2005/8/layout/cycle2"/>
    <dgm:cxn modelId="{DBED4300-C645-48BA-A46A-A7F073A7989A}" srcId="{1BEBDEC6-F7BC-406F-B6AC-765D32AE3A68}" destId="{2BD982C4-D953-44D6-9363-96FB3EF4E739}" srcOrd="1" destOrd="0" parTransId="{AB2A4DD8-38BC-4053-B4EC-3A17AF6E1B43}" sibTransId="{18802A43-FEC2-4DA8-86E8-2B06AF0B665E}"/>
    <dgm:cxn modelId="{F6298336-5285-40A5-ACA7-62FAD8C920EB}" srcId="{1BEBDEC6-F7BC-406F-B6AC-765D32AE3A68}" destId="{A33AB622-E058-4173-BF62-8801021D9937}" srcOrd="4" destOrd="0" parTransId="{E45FB86A-7701-41B1-B72D-B2A4BE1B09C6}" sibTransId="{F2930D11-2C21-4156-B4E7-B76078A08056}"/>
    <dgm:cxn modelId="{95CE33DE-2069-4CE0-9629-E75C86F0ECC5}" type="presOf" srcId="{96B87CC8-8E33-4229-9F1E-484411EEBDD0}" destId="{ED9402A7-26A8-4AED-9441-0859A968C298}" srcOrd="0" destOrd="0" presId="urn:microsoft.com/office/officeart/2005/8/layout/cycle2"/>
    <dgm:cxn modelId="{7FB346EE-0A6C-44CF-9289-5A3A85C8A569}" type="presOf" srcId="{2BD982C4-D953-44D6-9363-96FB3EF4E739}" destId="{9650A559-A41A-4874-8C3F-AF2BB8E281EF}" srcOrd="0" destOrd="0" presId="urn:microsoft.com/office/officeart/2005/8/layout/cycle2"/>
    <dgm:cxn modelId="{B7732898-448F-4708-A9DC-8BBDC5FF2FAC}" srcId="{1BEBDEC6-F7BC-406F-B6AC-765D32AE3A68}" destId="{96B87CC8-8E33-4229-9F1E-484411EEBDD0}" srcOrd="2" destOrd="0" parTransId="{9574F612-23E6-4CB3-BB99-4253FE907A1A}" sibTransId="{30F2C6CC-C43F-44B6-A13B-81D3A9B36828}"/>
    <dgm:cxn modelId="{46EDC7C6-4198-44DC-9764-2252D33E10E4}" srcId="{1BEBDEC6-F7BC-406F-B6AC-765D32AE3A68}" destId="{73744293-A1E0-4B9A-A2B7-DD1856F9E5E5}" srcOrd="0" destOrd="0" parTransId="{4C048399-30A4-4A15-8D79-724F687D6B30}" sibTransId="{E510482B-88A3-4BBE-B31D-17B1235DC68B}"/>
    <dgm:cxn modelId="{90A94C2B-5BA4-46BE-B99D-59A655B66B65}" type="presOf" srcId="{30F2C6CC-C43F-44B6-A13B-81D3A9B36828}" destId="{F91D5556-8604-4CA0-B51C-A049DD9871B1}" srcOrd="1" destOrd="0" presId="urn:microsoft.com/office/officeart/2005/8/layout/cycle2"/>
    <dgm:cxn modelId="{A09247A8-66C4-4201-9624-E91344EACE38}" type="presOf" srcId="{18802A43-FEC2-4DA8-86E8-2B06AF0B665E}" destId="{D4A33361-6904-47BD-AA3D-C53445E84C00}" srcOrd="1" destOrd="0" presId="urn:microsoft.com/office/officeart/2005/8/layout/cycle2"/>
    <dgm:cxn modelId="{2BD1CB3F-14B2-49AA-8E4A-DF0508443AF2}" type="presOf" srcId="{264C0B60-20DA-4A22-9A78-36F350BB3043}" destId="{2D5787F7-A36C-491A-BFEA-5EDF864D934E}" srcOrd="1" destOrd="0" presId="urn:microsoft.com/office/officeart/2005/8/layout/cycle2"/>
    <dgm:cxn modelId="{545A9319-96F5-4A59-9F33-4FE6EFEB510F}" type="presOf" srcId="{F2930D11-2C21-4156-B4E7-B76078A08056}" destId="{A36F2B71-829C-43FE-B513-E990136E582D}" srcOrd="0" destOrd="0" presId="urn:microsoft.com/office/officeart/2005/8/layout/cycle2"/>
    <dgm:cxn modelId="{4E472257-99DE-4266-AC3A-01F3250F55F1}" srcId="{1BEBDEC6-F7BC-406F-B6AC-765D32AE3A68}" destId="{3599E69E-59DB-4FB6-9B99-025D1AA3780A}" srcOrd="5" destOrd="0" parTransId="{6FACE0C1-1E0A-430F-BECA-872438305A7A}" sibTransId="{1416A348-D0FC-4962-8AC9-C743E173D3FD}"/>
    <dgm:cxn modelId="{9DE59A9B-0B53-4D6F-9D57-80AC6AFD4BAA}" type="presOf" srcId="{3599E69E-59DB-4FB6-9B99-025D1AA3780A}" destId="{43F1C609-3538-45AE-8BFB-C66CF10281E1}" srcOrd="0" destOrd="0" presId="urn:microsoft.com/office/officeart/2005/8/layout/cycle2"/>
    <dgm:cxn modelId="{B5CD2B60-C910-4C32-AB58-F59F15D78F5C}" type="presOf" srcId="{18802A43-FEC2-4DA8-86E8-2B06AF0B665E}" destId="{10F8BF19-5576-479D-A06F-3FD89EC0CD1C}" srcOrd="0" destOrd="0" presId="urn:microsoft.com/office/officeart/2005/8/layout/cycle2"/>
    <dgm:cxn modelId="{142832AA-22B8-40D4-8422-97193BE0E984}" srcId="{1BEBDEC6-F7BC-406F-B6AC-765D32AE3A68}" destId="{E37F9B43-D2CA-4443-88BF-4CDDD9C0E50A}" srcOrd="3" destOrd="0" parTransId="{46E52059-2D2C-4286-BC90-FCD527813BB6}" sibTransId="{264C0B60-20DA-4A22-9A78-36F350BB3043}"/>
    <dgm:cxn modelId="{9C019DFD-88CB-4429-ADAE-8776AB127A3E}" type="presOf" srcId="{1416A348-D0FC-4962-8AC9-C743E173D3FD}" destId="{77B1D80F-68DD-4EC2-89B9-2AA5231A01EA}" srcOrd="1" destOrd="0" presId="urn:microsoft.com/office/officeart/2005/8/layout/cycle2"/>
    <dgm:cxn modelId="{716A9A2B-9EB6-4D4F-90F5-398FE603E2DE}" type="presOf" srcId="{264C0B60-20DA-4A22-9A78-36F350BB3043}" destId="{3A403099-24CE-45FD-8DA2-C11411B96733}" srcOrd="0" destOrd="0" presId="urn:microsoft.com/office/officeart/2005/8/layout/cycle2"/>
    <dgm:cxn modelId="{78A0C9C0-9301-4BAA-B5C8-0AD64B20951F}" type="presOf" srcId="{A33AB622-E058-4173-BF62-8801021D9937}" destId="{1C158D64-947A-45BB-BC73-F1E17F490B0B}" srcOrd="0" destOrd="0" presId="urn:microsoft.com/office/officeart/2005/8/layout/cycle2"/>
    <dgm:cxn modelId="{C4DB91F0-2CEC-4946-B47D-73D3143B1470}" type="presOf" srcId="{E510482B-88A3-4BBE-B31D-17B1235DC68B}" destId="{7DBB44D3-0BF2-4E73-8D33-9821A5C8AC86}" srcOrd="0" destOrd="0" presId="urn:microsoft.com/office/officeart/2005/8/layout/cycle2"/>
    <dgm:cxn modelId="{48527EBD-E6CA-4716-BB7C-5D71C1694DBA}" type="presOf" srcId="{1BEBDEC6-F7BC-406F-B6AC-765D32AE3A68}" destId="{F212E7BD-388B-4B41-B691-5BC2616EE896}" srcOrd="0" destOrd="0" presId="urn:microsoft.com/office/officeart/2005/8/layout/cycle2"/>
    <dgm:cxn modelId="{85FB0467-AC95-4AFA-97A1-210132D88F37}" type="presOf" srcId="{E510482B-88A3-4BBE-B31D-17B1235DC68B}" destId="{4FBDBDB4-9ECE-487A-A1C6-85C34EBC7D6C}" srcOrd="1" destOrd="0" presId="urn:microsoft.com/office/officeart/2005/8/layout/cycle2"/>
    <dgm:cxn modelId="{B5E3AD94-E336-46D6-BAB7-1849B6617DCA}" type="presOf" srcId="{30F2C6CC-C43F-44B6-A13B-81D3A9B36828}" destId="{62DCC5A6-34E8-4FCF-8E12-FC1F45D5AA61}" srcOrd="0" destOrd="0" presId="urn:microsoft.com/office/officeart/2005/8/layout/cycle2"/>
    <dgm:cxn modelId="{14C8F698-6A26-4CBF-BD11-4EBB9DC0C905}" type="presOf" srcId="{73744293-A1E0-4B9A-A2B7-DD1856F9E5E5}" destId="{05F95D3F-F609-424C-961E-E5F516B72A15}" srcOrd="0" destOrd="0" presId="urn:microsoft.com/office/officeart/2005/8/layout/cycle2"/>
    <dgm:cxn modelId="{D4F1B193-10A4-48E4-BCEC-076191B7A517}" type="presParOf" srcId="{F212E7BD-388B-4B41-B691-5BC2616EE896}" destId="{05F95D3F-F609-424C-961E-E5F516B72A15}" srcOrd="0" destOrd="0" presId="urn:microsoft.com/office/officeart/2005/8/layout/cycle2"/>
    <dgm:cxn modelId="{6E86B9D4-4B24-4FD9-8DB9-8D3A437050AB}" type="presParOf" srcId="{F212E7BD-388B-4B41-B691-5BC2616EE896}" destId="{7DBB44D3-0BF2-4E73-8D33-9821A5C8AC86}" srcOrd="1" destOrd="0" presId="urn:microsoft.com/office/officeart/2005/8/layout/cycle2"/>
    <dgm:cxn modelId="{1643EA45-BDAC-4E2A-81F4-0362C66BC2C5}" type="presParOf" srcId="{7DBB44D3-0BF2-4E73-8D33-9821A5C8AC86}" destId="{4FBDBDB4-9ECE-487A-A1C6-85C34EBC7D6C}" srcOrd="0" destOrd="0" presId="urn:microsoft.com/office/officeart/2005/8/layout/cycle2"/>
    <dgm:cxn modelId="{B2B2E66A-1C19-42A8-BC44-214FFE2B2929}" type="presParOf" srcId="{F212E7BD-388B-4B41-B691-5BC2616EE896}" destId="{9650A559-A41A-4874-8C3F-AF2BB8E281EF}" srcOrd="2" destOrd="0" presId="urn:microsoft.com/office/officeart/2005/8/layout/cycle2"/>
    <dgm:cxn modelId="{30420AE4-C5B4-4901-A714-683953A57BA5}" type="presParOf" srcId="{F212E7BD-388B-4B41-B691-5BC2616EE896}" destId="{10F8BF19-5576-479D-A06F-3FD89EC0CD1C}" srcOrd="3" destOrd="0" presId="urn:microsoft.com/office/officeart/2005/8/layout/cycle2"/>
    <dgm:cxn modelId="{2D76C46C-8D80-46FF-9F85-BBF1BBDD7142}" type="presParOf" srcId="{10F8BF19-5576-479D-A06F-3FD89EC0CD1C}" destId="{D4A33361-6904-47BD-AA3D-C53445E84C00}" srcOrd="0" destOrd="0" presId="urn:microsoft.com/office/officeart/2005/8/layout/cycle2"/>
    <dgm:cxn modelId="{30DAF2BB-D6E8-4F8C-A26A-C0F327CCFC37}" type="presParOf" srcId="{F212E7BD-388B-4B41-B691-5BC2616EE896}" destId="{ED9402A7-26A8-4AED-9441-0859A968C298}" srcOrd="4" destOrd="0" presId="urn:microsoft.com/office/officeart/2005/8/layout/cycle2"/>
    <dgm:cxn modelId="{46194E18-737F-483F-B039-6C6D2639BBAB}" type="presParOf" srcId="{F212E7BD-388B-4B41-B691-5BC2616EE896}" destId="{62DCC5A6-34E8-4FCF-8E12-FC1F45D5AA61}" srcOrd="5" destOrd="0" presId="urn:microsoft.com/office/officeart/2005/8/layout/cycle2"/>
    <dgm:cxn modelId="{9850F4A6-01F8-4B53-8A41-C333216C58BE}" type="presParOf" srcId="{62DCC5A6-34E8-4FCF-8E12-FC1F45D5AA61}" destId="{F91D5556-8604-4CA0-B51C-A049DD9871B1}" srcOrd="0" destOrd="0" presId="urn:microsoft.com/office/officeart/2005/8/layout/cycle2"/>
    <dgm:cxn modelId="{5942961D-9108-4DBB-AF6A-7B497C43A19B}" type="presParOf" srcId="{F212E7BD-388B-4B41-B691-5BC2616EE896}" destId="{DBAAD7AC-3C66-46FB-BED7-1EDB696D6564}" srcOrd="6" destOrd="0" presId="urn:microsoft.com/office/officeart/2005/8/layout/cycle2"/>
    <dgm:cxn modelId="{439C666A-9CE6-4776-8D75-ABDFA8674DF1}" type="presParOf" srcId="{F212E7BD-388B-4B41-B691-5BC2616EE896}" destId="{3A403099-24CE-45FD-8DA2-C11411B96733}" srcOrd="7" destOrd="0" presId="urn:microsoft.com/office/officeart/2005/8/layout/cycle2"/>
    <dgm:cxn modelId="{1B2BBC94-C27B-4805-A28A-DE8D60ECC746}" type="presParOf" srcId="{3A403099-24CE-45FD-8DA2-C11411B96733}" destId="{2D5787F7-A36C-491A-BFEA-5EDF864D934E}" srcOrd="0" destOrd="0" presId="urn:microsoft.com/office/officeart/2005/8/layout/cycle2"/>
    <dgm:cxn modelId="{E59687E0-4B5B-4970-9279-A55B75192637}" type="presParOf" srcId="{F212E7BD-388B-4B41-B691-5BC2616EE896}" destId="{1C158D64-947A-45BB-BC73-F1E17F490B0B}" srcOrd="8" destOrd="0" presId="urn:microsoft.com/office/officeart/2005/8/layout/cycle2"/>
    <dgm:cxn modelId="{71FC1F78-725B-4714-AB2B-BCB3985981A6}" type="presParOf" srcId="{F212E7BD-388B-4B41-B691-5BC2616EE896}" destId="{A36F2B71-829C-43FE-B513-E990136E582D}" srcOrd="9" destOrd="0" presId="urn:microsoft.com/office/officeart/2005/8/layout/cycle2"/>
    <dgm:cxn modelId="{903F6C28-3D8F-4C53-AD93-C2ED5DF723FF}" type="presParOf" srcId="{A36F2B71-829C-43FE-B513-E990136E582D}" destId="{1DBDE430-66F4-4E6A-860F-271D86D38317}" srcOrd="0" destOrd="0" presId="urn:microsoft.com/office/officeart/2005/8/layout/cycle2"/>
    <dgm:cxn modelId="{62928C76-BFBD-418E-86B3-CCFC9553AF2E}" type="presParOf" srcId="{F212E7BD-388B-4B41-B691-5BC2616EE896}" destId="{43F1C609-3538-45AE-8BFB-C66CF10281E1}" srcOrd="10" destOrd="0" presId="urn:microsoft.com/office/officeart/2005/8/layout/cycle2"/>
    <dgm:cxn modelId="{0EC99CF4-0D5A-466C-BD18-71348A37DCC1}" type="presParOf" srcId="{F212E7BD-388B-4B41-B691-5BC2616EE896}" destId="{CC1F24CF-2FF2-4E05-8018-FA8D78E71011}" srcOrd="11" destOrd="0" presId="urn:microsoft.com/office/officeart/2005/8/layout/cycle2"/>
    <dgm:cxn modelId="{84057B92-97BA-4B82-AE56-D1F67E86D669}" type="presParOf" srcId="{CC1F24CF-2FF2-4E05-8018-FA8D78E71011}" destId="{77B1D80F-68DD-4EC2-89B9-2AA5231A01EA}"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2E51C8-5576-43F9-B516-2F06E81FAF25}">
      <dsp:nvSpPr>
        <dsp:cNvPr id="0" name=""/>
        <dsp:cNvSpPr/>
      </dsp:nvSpPr>
      <dsp:spPr>
        <a:xfrm>
          <a:off x="582645" y="1178"/>
          <a:ext cx="2174490" cy="13046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a:solidFill>
                <a:schemeClr val="bg2"/>
              </a:solidFill>
            </a:rPr>
            <a:t>Abstraction—data, procedure, control</a:t>
          </a:r>
        </a:p>
      </dsp:txBody>
      <dsp:txXfrm>
        <a:off x="582645" y="1178"/>
        <a:ext cx="2174490" cy="1304694"/>
      </dsp:txXfrm>
    </dsp:sp>
    <dsp:sp modelId="{59E9F634-0587-4588-BEDE-BDBC9311FE1F}">
      <dsp:nvSpPr>
        <dsp:cNvPr id="0" name=""/>
        <dsp:cNvSpPr/>
      </dsp:nvSpPr>
      <dsp:spPr>
        <a:xfrm>
          <a:off x="2974584" y="1178"/>
          <a:ext cx="2174490" cy="13046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a:solidFill>
                <a:schemeClr val="bg2"/>
              </a:solidFill>
            </a:rPr>
            <a:t>Architecture—the overall structure of the software</a:t>
          </a:r>
        </a:p>
      </dsp:txBody>
      <dsp:txXfrm>
        <a:off x="2974584" y="1178"/>
        <a:ext cx="2174490" cy="1304694"/>
      </dsp:txXfrm>
    </dsp:sp>
    <dsp:sp modelId="{BFB1B8B3-3DB8-4702-A29C-4BC1DAF0CBBD}">
      <dsp:nvSpPr>
        <dsp:cNvPr id="0" name=""/>
        <dsp:cNvSpPr/>
      </dsp:nvSpPr>
      <dsp:spPr>
        <a:xfrm>
          <a:off x="5366524" y="1178"/>
          <a:ext cx="2174490" cy="13046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a:solidFill>
                <a:schemeClr val="bg2"/>
              </a:solidFill>
            </a:rPr>
            <a:t>Patterns—”conveys the essence” of a proven design solution</a:t>
          </a:r>
        </a:p>
      </dsp:txBody>
      <dsp:txXfrm>
        <a:off x="5366524" y="1178"/>
        <a:ext cx="2174490" cy="1304694"/>
      </dsp:txXfrm>
    </dsp:sp>
    <dsp:sp modelId="{3D164548-3EF4-48E4-9D3E-97C89BD24BF1}">
      <dsp:nvSpPr>
        <dsp:cNvPr id="0" name=""/>
        <dsp:cNvSpPr/>
      </dsp:nvSpPr>
      <dsp:spPr>
        <a:xfrm>
          <a:off x="7758464" y="1178"/>
          <a:ext cx="2174490" cy="13046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a:solidFill>
                <a:schemeClr val="bg2"/>
              </a:solidFill>
            </a:rPr>
            <a:t>Separation of concerns—any complex problem can be more easily handled if it is subdivided into pieces</a:t>
          </a:r>
        </a:p>
      </dsp:txBody>
      <dsp:txXfrm>
        <a:off x="7758464" y="1178"/>
        <a:ext cx="2174490" cy="1304694"/>
      </dsp:txXfrm>
    </dsp:sp>
    <dsp:sp modelId="{52520B4A-7983-4BCC-AD74-84329D281FF6}">
      <dsp:nvSpPr>
        <dsp:cNvPr id="0" name=""/>
        <dsp:cNvSpPr/>
      </dsp:nvSpPr>
      <dsp:spPr>
        <a:xfrm>
          <a:off x="582645" y="1523321"/>
          <a:ext cx="2174490" cy="13046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a:solidFill>
                <a:schemeClr val="bg2"/>
              </a:solidFill>
            </a:rPr>
            <a:t>Modularity—compartmentalization of data and function</a:t>
          </a:r>
        </a:p>
      </dsp:txBody>
      <dsp:txXfrm>
        <a:off x="582645" y="1523321"/>
        <a:ext cx="2174490" cy="1304694"/>
      </dsp:txXfrm>
    </dsp:sp>
    <dsp:sp modelId="{2D2811A9-E3BB-4C0F-9581-239CB9CDE0A9}">
      <dsp:nvSpPr>
        <dsp:cNvPr id="0" name=""/>
        <dsp:cNvSpPr/>
      </dsp:nvSpPr>
      <dsp:spPr>
        <a:xfrm>
          <a:off x="2974584" y="1523321"/>
          <a:ext cx="2174490" cy="13046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a:solidFill>
                <a:schemeClr val="bg2"/>
              </a:solidFill>
            </a:rPr>
            <a:t>Hiding—controlled interfaces</a:t>
          </a:r>
        </a:p>
      </dsp:txBody>
      <dsp:txXfrm>
        <a:off x="2974584" y="1523321"/>
        <a:ext cx="2174490" cy="1304694"/>
      </dsp:txXfrm>
    </dsp:sp>
    <dsp:sp modelId="{6B2309F3-5C55-4B98-9062-FF1573A9161A}">
      <dsp:nvSpPr>
        <dsp:cNvPr id="0" name=""/>
        <dsp:cNvSpPr/>
      </dsp:nvSpPr>
      <dsp:spPr>
        <a:xfrm>
          <a:off x="5366524" y="1523321"/>
          <a:ext cx="2174490" cy="13046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a:solidFill>
                <a:schemeClr val="bg2"/>
              </a:solidFill>
            </a:rPr>
            <a:t>Functional independence—single-minded function and low coupling</a:t>
          </a:r>
        </a:p>
      </dsp:txBody>
      <dsp:txXfrm>
        <a:off x="5366524" y="1523321"/>
        <a:ext cx="2174490" cy="1304694"/>
      </dsp:txXfrm>
    </dsp:sp>
    <dsp:sp modelId="{5AB4A441-A4D8-4257-96BC-5A335297A799}">
      <dsp:nvSpPr>
        <dsp:cNvPr id="0" name=""/>
        <dsp:cNvSpPr/>
      </dsp:nvSpPr>
      <dsp:spPr>
        <a:xfrm>
          <a:off x="7758464" y="1523321"/>
          <a:ext cx="2174490" cy="13046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a:solidFill>
                <a:schemeClr val="bg2"/>
              </a:solidFill>
            </a:rPr>
            <a:t>Refinement—elaboration of detail for all abstractions</a:t>
          </a:r>
        </a:p>
      </dsp:txBody>
      <dsp:txXfrm>
        <a:off x="7758464" y="1523321"/>
        <a:ext cx="2174490" cy="1304694"/>
      </dsp:txXfrm>
    </dsp:sp>
    <dsp:sp modelId="{4A148A55-35BE-4245-B56B-B9077760636D}">
      <dsp:nvSpPr>
        <dsp:cNvPr id="0" name=""/>
        <dsp:cNvSpPr/>
      </dsp:nvSpPr>
      <dsp:spPr>
        <a:xfrm>
          <a:off x="582645" y="3045465"/>
          <a:ext cx="2174490" cy="13046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a:solidFill>
                <a:schemeClr val="bg2"/>
              </a:solidFill>
            </a:rPr>
            <a:t>Aspects—a mechanism for understanding how global requirements affect design</a:t>
          </a:r>
        </a:p>
      </dsp:txBody>
      <dsp:txXfrm>
        <a:off x="582645" y="3045465"/>
        <a:ext cx="2174490" cy="1304694"/>
      </dsp:txXfrm>
    </dsp:sp>
    <dsp:sp modelId="{D77799C1-050F-4587-A5D4-884803705FC9}">
      <dsp:nvSpPr>
        <dsp:cNvPr id="0" name=""/>
        <dsp:cNvSpPr/>
      </dsp:nvSpPr>
      <dsp:spPr>
        <a:xfrm>
          <a:off x="2974584" y="3045465"/>
          <a:ext cx="2174490" cy="13046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a:solidFill>
                <a:schemeClr val="bg2"/>
              </a:solidFill>
            </a:rPr>
            <a:t>Refactoring—a reorganization technique that simplifies the design</a:t>
          </a:r>
        </a:p>
      </dsp:txBody>
      <dsp:txXfrm>
        <a:off x="2974584" y="3045465"/>
        <a:ext cx="2174490" cy="1304694"/>
      </dsp:txXfrm>
    </dsp:sp>
    <dsp:sp modelId="{CD6AF83C-8C4A-4E1F-8096-D580B8B587E7}">
      <dsp:nvSpPr>
        <dsp:cNvPr id="0" name=""/>
        <dsp:cNvSpPr/>
      </dsp:nvSpPr>
      <dsp:spPr>
        <a:xfrm>
          <a:off x="5366524" y="3045465"/>
          <a:ext cx="2174490" cy="13046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a:solidFill>
                <a:schemeClr val="bg2"/>
              </a:solidFill>
            </a:rPr>
            <a:t>OO design concepts—Appendix II</a:t>
          </a:r>
        </a:p>
      </dsp:txBody>
      <dsp:txXfrm>
        <a:off x="5366524" y="3045465"/>
        <a:ext cx="2174490" cy="1304694"/>
      </dsp:txXfrm>
    </dsp:sp>
    <dsp:sp modelId="{901C944C-474A-4ECD-ADBB-B87A906008F4}">
      <dsp:nvSpPr>
        <dsp:cNvPr id="0" name=""/>
        <dsp:cNvSpPr/>
      </dsp:nvSpPr>
      <dsp:spPr>
        <a:xfrm>
          <a:off x="7758464" y="3045465"/>
          <a:ext cx="2174490" cy="13046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a:solidFill>
                <a:schemeClr val="bg2"/>
              </a:solidFill>
            </a:rPr>
            <a:t>Design Classes—provide design detail that will enable analysis classes to be implemented</a:t>
          </a:r>
        </a:p>
      </dsp:txBody>
      <dsp:txXfrm>
        <a:off x="7758464" y="3045465"/>
        <a:ext cx="2174490" cy="13046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1C5132-FFA3-4B02-9F09-22FCF40EFA74}" type="datetimeFigureOut">
              <a:rPr lang="en-US" smtClean="0"/>
              <a:t>3/26/2021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3C20D7-F8F1-4196-9585-26F31AFC85C9}" type="slidenum">
              <a:rPr lang="en-US" smtClean="0"/>
              <a:t>‹#›</a:t>
            </a:fld>
            <a:endParaRPr lang="en-US"/>
          </a:p>
        </p:txBody>
      </p:sp>
    </p:spTree>
    <p:extLst>
      <p:ext uri="{BB962C8B-B14F-4D97-AF65-F5344CB8AC3E}">
        <p14:creationId xmlns:p14="http://schemas.microsoft.com/office/powerpoint/2010/main" val="4168162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6E42C9-243F-4DC5-AFF6-9D56B5FA9D63}" type="datetimeFigureOut">
              <a:rPr lang="en-US" smtClean="0"/>
              <a:t>3/26/2021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EC444-603B-4F09-9A06-5917518DD901}" type="slidenum">
              <a:rPr lang="en-US" smtClean="0"/>
              <a:t>‹#›</a:t>
            </a:fld>
            <a:endParaRPr lang="en-US"/>
          </a:p>
        </p:txBody>
      </p:sp>
    </p:spTree>
    <p:extLst>
      <p:ext uri="{BB962C8B-B14F-4D97-AF65-F5344CB8AC3E}">
        <p14:creationId xmlns:p14="http://schemas.microsoft.com/office/powerpoint/2010/main" val="87425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AEC444-603B-4F09-9A06-5917518DD901}" type="slidenum">
              <a:rPr lang="en-US" smtClean="0"/>
              <a:t>1</a:t>
            </a:fld>
            <a:endParaRPr lang="en-US"/>
          </a:p>
        </p:txBody>
      </p:sp>
    </p:spTree>
    <p:extLst>
      <p:ext uri="{BB962C8B-B14F-4D97-AF65-F5344CB8AC3E}">
        <p14:creationId xmlns:p14="http://schemas.microsoft.com/office/powerpoint/2010/main" val="4039154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AEC444-603B-4F09-9A06-5917518DD901}" type="slidenum">
              <a:rPr lang="en-US" smtClean="0"/>
              <a:t>46</a:t>
            </a:fld>
            <a:endParaRPr lang="en-US"/>
          </a:p>
        </p:txBody>
      </p:sp>
    </p:spTree>
    <p:extLst>
      <p:ext uri="{BB962C8B-B14F-4D97-AF65-F5344CB8AC3E}">
        <p14:creationId xmlns:p14="http://schemas.microsoft.com/office/powerpoint/2010/main" val="12467064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p:cNvSpPr/>
          <p:nvPr/>
        </p:nvSpPr>
        <p:spPr bwMode="invGray">
          <a:xfrm>
            <a:off x="0" y="3936697"/>
            <a:ext cx="12192000" cy="210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201" y="4114800"/>
            <a:ext cx="10515598" cy="1158446"/>
          </a:xfrm>
        </p:spPr>
        <p:txBody>
          <a:bodyPr anchor="b">
            <a:normAutofit/>
          </a:bodyPr>
          <a:lstStyle>
            <a:lvl1pPr algn="l">
              <a:defRPr sz="52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838201" y="5338170"/>
            <a:ext cx="10515598" cy="474836"/>
          </a:xfrm>
        </p:spPr>
        <p:txBody>
          <a:bodyPr/>
          <a:lstStyle>
            <a:lvl1pPr marL="0" indent="0" algn="l">
              <a:spcBef>
                <a:spcPts val="0"/>
              </a:spcBef>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3072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r>
              <a:rPr lang="en-US"/>
              <a:t>These slides are designed to accompany Software Engineering: A Practitioner’s Approach, 7/e (McGraw-Hill, 2009) Slides copyright 2009 by Roger Pressman. </a:t>
            </a:r>
          </a:p>
        </p:txBody>
      </p:sp>
      <p:sp>
        <p:nvSpPr>
          <p:cNvPr id="4" name="Date Placeholder 4"/>
          <p:cNvSpPr>
            <a:spLocks noGrp="1"/>
          </p:cNvSpPr>
          <p:nvPr>
            <p:ph type="dt" sz="half" idx="10"/>
          </p:nvPr>
        </p:nvSpPr>
        <p:spPr/>
        <p:txBody>
          <a:bodyPr/>
          <a:lstStyle/>
          <a:p>
            <a:fld id="{D609CAA2-F9DF-4ADA-93F4-4C6247145206}" type="datetime1">
              <a:rPr lang="en-US" smtClean="0"/>
              <a:t>3/26/2021</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78755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41693" y="365125"/>
            <a:ext cx="1600200" cy="5811838"/>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85344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r>
              <a:rPr lang="en-US"/>
              <a:t>These slides are designed to accompany Software Engineering: A Practitioner’s Approach, 7/e (McGraw-Hill, 2009) Slides copyright 2009 by Roger Pressman. </a:t>
            </a:r>
          </a:p>
        </p:txBody>
      </p:sp>
      <p:sp>
        <p:nvSpPr>
          <p:cNvPr id="4" name="Date Placeholder 4"/>
          <p:cNvSpPr>
            <a:spLocks noGrp="1"/>
          </p:cNvSpPr>
          <p:nvPr>
            <p:ph type="dt" sz="half" idx="10"/>
          </p:nvPr>
        </p:nvSpPr>
        <p:spPr/>
        <p:txBody>
          <a:bodyPr/>
          <a:lstStyle/>
          <a:p>
            <a:fld id="{8C1A1345-46F3-4715-9A0F-A7591F013C45}" type="datetime1">
              <a:rPr lang="en-US" smtClean="0"/>
              <a:t>3/26/2021</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77025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r>
              <a:rPr lang="en-US"/>
              <a:t>These slides are designed to accompany Software Engineering: A Practitioner’s Approach, 7/e (McGraw-Hill, 2009) Slides copyright 2009 by Roger Pressman. </a:t>
            </a:r>
            <a:endParaRPr lang="en-US" dirty="0"/>
          </a:p>
        </p:txBody>
      </p:sp>
      <p:sp>
        <p:nvSpPr>
          <p:cNvPr id="4" name="Date Placeholder 4"/>
          <p:cNvSpPr>
            <a:spLocks noGrp="1"/>
          </p:cNvSpPr>
          <p:nvPr>
            <p:ph type="dt" sz="half" idx="10"/>
          </p:nvPr>
        </p:nvSpPr>
        <p:spPr/>
        <p:txBody>
          <a:bodyPr/>
          <a:lstStyle/>
          <a:p>
            <a:fld id="{0D2FF4D8-0AC7-4DED-9644-567B4794E63F}" type="datetime1">
              <a:rPr lang="en-US" smtClean="0"/>
              <a:t>3/26/2021</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1557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bwMode="ltGray">
          <a:xfrm>
            <a:off x="0" y="3276600"/>
            <a:ext cx="12192000" cy="27632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3429000"/>
            <a:ext cx="9601200" cy="1838519"/>
          </a:xfrm>
        </p:spPr>
        <p:txBody>
          <a:bodyPr anchor="b">
            <a:normAutofit/>
          </a:bodyPr>
          <a:lstStyle>
            <a:lvl1pPr>
              <a:defRPr sz="52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41248" y="5340096"/>
            <a:ext cx="9601200" cy="475488"/>
          </a:xfrm>
        </p:spPr>
        <p:txBody>
          <a:bodyPr/>
          <a:lstStyle>
            <a:lvl1pPr marL="0" indent="0">
              <a:spcBef>
                <a:spcPts val="0"/>
              </a:spcBef>
              <a:buNone/>
              <a:defRPr sz="24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91735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5224"/>
          </a:xfrm>
        </p:spPr>
        <p:txBody>
          <a:bodyPr/>
          <a:lstStyle/>
          <a:p>
            <a:r>
              <a:rPr lang="en-US"/>
              <a:t>Click to edit Master title style</a:t>
            </a:r>
          </a:p>
        </p:txBody>
      </p:sp>
      <p:sp>
        <p:nvSpPr>
          <p:cNvPr id="3" name="Content Placeholder 2"/>
          <p:cNvSpPr>
            <a:spLocks noGrp="1"/>
          </p:cNvSpPr>
          <p:nvPr>
            <p:ph sz="half" idx="1"/>
          </p:nvPr>
        </p:nvSpPr>
        <p:spPr>
          <a:xfrm>
            <a:off x="8382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p:txBody>
          <a:bodyPr/>
          <a:lstStyle/>
          <a:p>
            <a:r>
              <a:rPr lang="en-US"/>
              <a:t>These slides are designed to accompany Software Engineering: A Practitioner’s Approach, 7/e (McGraw-Hill, 2009) Slides copyright 2009 by Roger Pressman. </a:t>
            </a:r>
          </a:p>
        </p:txBody>
      </p:sp>
      <p:sp>
        <p:nvSpPr>
          <p:cNvPr id="5" name="Date Placeholder 5"/>
          <p:cNvSpPr>
            <a:spLocks noGrp="1"/>
          </p:cNvSpPr>
          <p:nvPr>
            <p:ph type="dt" sz="half" idx="10"/>
          </p:nvPr>
        </p:nvSpPr>
        <p:spPr/>
        <p:txBody>
          <a:bodyPr/>
          <a:lstStyle/>
          <a:p>
            <a:fld id="{DEFC37CD-0B66-435F-99A2-B684CF90750B}" type="datetime1">
              <a:rPr lang="en-US" smtClean="0"/>
              <a:t>3/26/2021</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631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8397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61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61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6"/>
          <p:cNvSpPr>
            <a:spLocks noGrp="1"/>
          </p:cNvSpPr>
          <p:nvPr>
            <p:ph type="ftr" sz="quarter" idx="11"/>
          </p:nvPr>
        </p:nvSpPr>
        <p:spPr/>
        <p:txBody>
          <a:bodyPr/>
          <a:lstStyle/>
          <a:p>
            <a:r>
              <a:rPr lang="en-US"/>
              <a:t>These slides are designed to accompany Software Engineering: A Practitioner’s Approach, 7/e (McGraw-Hill, 2009) Slides copyright 2009 by Roger Pressman. </a:t>
            </a:r>
          </a:p>
        </p:txBody>
      </p:sp>
      <p:sp>
        <p:nvSpPr>
          <p:cNvPr id="7" name="Date Placeholder 7"/>
          <p:cNvSpPr>
            <a:spLocks noGrp="1"/>
          </p:cNvSpPr>
          <p:nvPr>
            <p:ph type="dt" sz="half" idx="10"/>
          </p:nvPr>
        </p:nvSpPr>
        <p:spPr/>
        <p:txBody>
          <a:bodyPr/>
          <a:lstStyle/>
          <a:p>
            <a:fld id="{C2279FCA-1A45-47C3-BDE2-C65392B753F2}" type="datetime1">
              <a:rPr lang="en-US" smtClean="0"/>
              <a:t>3/26/2021</a:t>
            </a:fld>
            <a:endParaRPr lang="en-US"/>
          </a:p>
        </p:txBody>
      </p:sp>
      <p:sp>
        <p:nvSpPr>
          <p:cNvPr id="9" name="Slide Number Placeholder 8"/>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144799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2"/>
          <p:cNvSpPr>
            <a:spLocks noGrp="1"/>
          </p:cNvSpPr>
          <p:nvPr>
            <p:ph type="ftr" sz="quarter" idx="11"/>
          </p:nvPr>
        </p:nvSpPr>
        <p:spPr/>
        <p:txBody>
          <a:bodyPr/>
          <a:lstStyle/>
          <a:p>
            <a:r>
              <a:rPr lang="en-US"/>
              <a:t>These slides are designed to accompany Software Engineering: A Practitioner’s Approach, 7/e (McGraw-Hill, 2009) Slides copyright 2009 by Roger Pressman. </a:t>
            </a:r>
          </a:p>
        </p:txBody>
      </p:sp>
      <p:sp>
        <p:nvSpPr>
          <p:cNvPr id="3" name="Date Placeholder 3"/>
          <p:cNvSpPr>
            <a:spLocks noGrp="1"/>
          </p:cNvSpPr>
          <p:nvPr>
            <p:ph type="dt" sz="half" idx="10"/>
          </p:nvPr>
        </p:nvSpPr>
        <p:spPr/>
        <p:txBody>
          <a:bodyPr/>
          <a:lstStyle/>
          <a:p>
            <a:fld id="{42ABEC2E-787A-4418-A413-7FD23DFB6255}" type="datetime1">
              <a:rPr lang="en-US" smtClean="0"/>
              <a:t>3/26/2021</a:t>
            </a:fld>
            <a:endParaRPr lang="en-US"/>
          </a:p>
        </p:txBody>
      </p:sp>
      <p:sp>
        <p:nvSpPr>
          <p:cNvPr id="5" name="Slide Number Placeholder 4"/>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5634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1"/>
          <p:cNvSpPr>
            <a:spLocks noGrp="1"/>
          </p:cNvSpPr>
          <p:nvPr>
            <p:ph type="ftr" sz="quarter" idx="11"/>
          </p:nvPr>
        </p:nvSpPr>
        <p:spPr/>
        <p:txBody>
          <a:bodyPr/>
          <a:lstStyle/>
          <a:p>
            <a:r>
              <a:rPr lang="en-US"/>
              <a:t>These slides are designed to accompany Software Engineering: A Practitioner’s Approach, 7/e (McGraw-Hill, 2009) Slides copyright 2009 by Roger Pressman. </a:t>
            </a:r>
          </a:p>
        </p:txBody>
      </p:sp>
      <p:sp>
        <p:nvSpPr>
          <p:cNvPr id="2" name="Date Placeholder 2"/>
          <p:cNvSpPr>
            <a:spLocks noGrp="1"/>
          </p:cNvSpPr>
          <p:nvPr>
            <p:ph type="dt" sz="half" idx="10"/>
          </p:nvPr>
        </p:nvSpPr>
        <p:spPr/>
        <p:txBody>
          <a:bodyPr/>
          <a:lstStyle/>
          <a:p>
            <a:fld id="{AA45CB29-D707-4769-A96D-FB363F8C2361}" type="datetime1">
              <a:rPr lang="en-US" smtClean="0"/>
              <a:t>3/26/2021</a:t>
            </a:fld>
            <a:endParaRPr lang="en-US"/>
          </a:p>
        </p:txBody>
      </p:sp>
      <p:sp>
        <p:nvSpPr>
          <p:cNvPr id="4" name="Slide Number Placeholder 3"/>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66730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4000"/>
            <a:ext cx="3429000" cy="19050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838200" y="685800"/>
            <a:ext cx="6400800" cy="52578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24800" y="3581400"/>
            <a:ext cx="3429000"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r>
              <a:rPr lang="en-US"/>
              <a:t>These slides are designed to accompany Software Engineering: A Practitioner’s Approach, 7/e (McGraw-Hill, 2009) Slides copyright 2009 by Roger Pressman. </a:t>
            </a:r>
          </a:p>
        </p:txBody>
      </p:sp>
      <p:sp>
        <p:nvSpPr>
          <p:cNvPr id="5" name="Date Placeholder 5"/>
          <p:cNvSpPr>
            <a:spLocks noGrp="1"/>
          </p:cNvSpPr>
          <p:nvPr>
            <p:ph type="dt" sz="half" idx="10"/>
          </p:nvPr>
        </p:nvSpPr>
        <p:spPr/>
        <p:txBody>
          <a:bodyPr/>
          <a:lstStyle/>
          <a:p>
            <a:fld id="{9F14D54A-99C2-4F6D-899C-FDC5A9DB231C}" type="datetime1">
              <a:rPr lang="en-US" smtClean="0"/>
              <a:t>3/26/2021</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97896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7048"/>
            <a:ext cx="3429000" cy="1901952"/>
          </a:xfrm>
        </p:spPr>
        <p:txBody>
          <a:bodyPr anchor="b">
            <a:normAutofit/>
          </a:bodyPr>
          <a:lstStyle>
            <a:lvl1pPr>
              <a:defRPr sz="340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838198" y="685800"/>
            <a:ext cx="6400800" cy="5257800"/>
          </a:xfrm>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24800" y="3581400"/>
            <a:ext cx="3428999"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r>
              <a:rPr lang="en-US"/>
              <a:t>These slides are designed to accompany Software Engineering: A Practitioner’s Approach, 7/e (McGraw-Hill, 2009) Slides copyright 2009 by Roger Pressman. </a:t>
            </a:r>
          </a:p>
        </p:txBody>
      </p:sp>
      <p:sp>
        <p:nvSpPr>
          <p:cNvPr id="5" name="Date Placeholder 5"/>
          <p:cNvSpPr>
            <a:spLocks noGrp="1"/>
          </p:cNvSpPr>
          <p:nvPr>
            <p:ph type="dt" sz="half" idx="10"/>
          </p:nvPr>
        </p:nvSpPr>
        <p:spPr/>
        <p:txBody>
          <a:bodyPr/>
          <a:lstStyle/>
          <a:p>
            <a:fld id="{0FB81C9B-E09F-44AC-B536-125A9EAB519A}" type="datetime1">
              <a:rPr lang="en-US" smtClean="0"/>
              <a:t>3/26/2021</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2527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6492239"/>
            <a:ext cx="12188825" cy="3657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6"/>
            <a:ext cx="10515600" cy="114522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3"/>
          <p:cNvSpPr>
            <a:spLocks noGrp="1"/>
          </p:cNvSpPr>
          <p:nvPr>
            <p:ph type="ftr" sz="quarter" idx="3"/>
          </p:nvPr>
        </p:nvSpPr>
        <p:spPr>
          <a:xfrm>
            <a:off x="381000" y="6549715"/>
            <a:ext cx="8442158" cy="229237"/>
          </a:xfrm>
          <a:prstGeom prst="rect">
            <a:avLst/>
          </a:prstGeom>
        </p:spPr>
        <p:txBody>
          <a:bodyPr vert="horz" lIns="91440" tIns="45720" rIns="91440" bIns="45720" rtlCol="0" anchor="ctr"/>
          <a:lstStyle>
            <a:lvl1pPr algn="l">
              <a:defRPr sz="1100">
                <a:solidFill>
                  <a:schemeClr val="bg1">
                    <a:lumMod val="40000"/>
                    <a:lumOff val="60000"/>
                  </a:schemeClr>
                </a:solidFill>
              </a:defRPr>
            </a:lvl1pPr>
          </a:lstStyle>
          <a:p>
            <a:r>
              <a:rPr lang="en-US"/>
              <a:t>These slides are designed to accompany Software Engineering: A Practitioner’s Approach, 7/e (McGraw-Hill, 2009) Slides copyright 2009 by Roger Pressman. </a:t>
            </a:r>
            <a:endParaRPr lang="en-US" dirty="0"/>
          </a:p>
        </p:txBody>
      </p:sp>
      <p:sp>
        <p:nvSpPr>
          <p:cNvPr id="4" name="Date Placeholder 4"/>
          <p:cNvSpPr>
            <a:spLocks noGrp="1"/>
          </p:cNvSpPr>
          <p:nvPr>
            <p:ph type="dt" sz="half" idx="2"/>
          </p:nvPr>
        </p:nvSpPr>
        <p:spPr>
          <a:xfrm>
            <a:off x="9685939" y="6549715"/>
            <a:ext cx="1667860"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1A47C0C2-F54F-4334-991E-2DD1D8D431E7}" type="datetime1">
              <a:rPr lang="en-US" smtClean="0"/>
              <a:t>3/26/2021</a:t>
            </a:fld>
            <a:endParaRPr lang="en-US"/>
          </a:p>
        </p:txBody>
      </p:sp>
      <p:sp>
        <p:nvSpPr>
          <p:cNvPr id="6" name="Slide Number Placeholder 5"/>
          <p:cNvSpPr>
            <a:spLocks noGrp="1"/>
          </p:cNvSpPr>
          <p:nvPr>
            <p:ph type="sldNum" sz="quarter" idx="4"/>
          </p:nvPr>
        </p:nvSpPr>
        <p:spPr>
          <a:xfrm>
            <a:off x="11353799" y="6549715"/>
            <a:ext cx="446361"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13333A4-2EF1-4B79-B68C-AB20E66B4822}" type="slidenum">
              <a:rPr lang="en-US" smtClean="0"/>
              <a:pPr/>
              <a:t>‹#›</a:t>
            </a:fld>
            <a:endParaRPr lang="en-US"/>
          </a:p>
        </p:txBody>
      </p:sp>
    </p:spTree>
    <p:extLst>
      <p:ext uri="{BB962C8B-B14F-4D97-AF65-F5344CB8AC3E}">
        <p14:creationId xmlns:p14="http://schemas.microsoft.com/office/powerpoint/2010/main" val="115587165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w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Software Engineering</a:t>
            </a:r>
          </a:p>
        </p:txBody>
      </p:sp>
      <p:sp>
        <p:nvSpPr>
          <p:cNvPr id="3" name="Subtitle 2"/>
          <p:cNvSpPr>
            <a:spLocks noGrp="1"/>
          </p:cNvSpPr>
          <p:nvPr>
            <p:ph type="subTitle" idx="1"/>
          </p:nvPr>
        </p:nvSpPr>
        <p:spPr/>
        <p:txBody>
          <a:bodyPr>
            <a:normAutofit fontScale="92500" lnSpcReduction="20000"/>
          </a:bodyPr>
          <a:lstStyle/>
          <a:p>
            <a:r>
              <a:rPr lang="en-US" dirty="0"/>
              <a:t>Sobia Iftikhar</a:t>
            </a:r>
          </a:p>
          <a:p>
            <a:r>
              <a:rPr lang="en-US" sz="1300" u="sng" dirty="0"/>
              <a:t>Sobia.Iftikhar@nu.edu.pk</a:t>
            </a:r>
          </a:p>
        </p:txBody>
      </p:sp>
      <p:sp>
        <p:nvSpPr>
          <p:cNvPr id="4" name="TextBox 3"/>
          <p:cNvSpPr txBox="1"/>
          <p:nvPr/>
        </p:nvSpPr>
        <p:spPr>
          <a:xfrm>
            <a:off x="5410200" y="5390922"/>
            <a:ext cx="1098378" cy="369332"/>
          </a:xfrm>
          <a:prstGeom prst="rect">
            <a:avLst/>
          </a:prstGeom>
          <a:noFill/>
        </p:spPr>
        <p:txBody>
          <a:bodyPr wrap="none" rtlCol="0">
            <a:spAutoFit/>
          </a:bodyPr>
          <a:lstStyle/>
          <a:p>
            <a:r>
              <a:rPr lang="en-US" dirty="0"/>
              <a:t>Week 07</a:t>
            </a:r>
          </a:p>
        </p:txBody>
      </p:sp>
    </p:spTree>
    <p:extLst>
      <p:ext uri="{BB962C8B-B14F-4D97-AF65-F5344CB8AC3E}">
        <p14:creationId xmlns:p14="http://schemas.microsoft.com/office/powerpoint/2010/main" val="2163462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5F579C6-5461-499F-A304-323B802EB6E5}"/>
              </a:ext>
            </a:extLst>
          </p:cNvPr>
          <p:cNvSpPr>
            <a:spLocks noGrp="1"/>
          </p:cNvSpPr>
          <p:nvPr>
            <p:ph type="title"/>
          </p:nvPr>
        </p:nvSpPr>
        <p:spPr/>
        <p:txBody>
          <a:bodyPr/>
          <a:lstStyle/>
          <a:p>
            <a:r>
              <a:rPr lang="en-GB" b="1" dirty="0">
                <a:solidFill>
                  <a:schemeClr val="bg2"/>
                </a:solidFill>
              </a:rPr>
              <a:t>Software Design Concepts:</a:t>
            </a:r>
            <a:r>
              <a:rPr lang="en-GB" dirty="0">
                <a:solidFill>
                  <a:schemeClr val="bg2"/>
                </a:solidFill>
              </a:rPr>
              <a:t> </a:t>
            </a:r>
          </a:p>
        </p:txBody>
      </p:sp>
      <p:sp>
        <p:nvSpPr>
          <p:cNvPr id="3" name="Content Placeholder 2">
            <a:extLst>
              <a:ext uri="{FF2B5EF4-FFF2-40B4-BE49-F238E27FC236}">
                <a16:creationId xmlns="" xmlns:a16="http://schemas.microsoft.com/office/drawing/2014/main" id="{6F322F91-74D3-480E-A9C1-174991842FE3}"/>
              </a:ext>
            </a:extLst>
          </p:cNvPr>
          <p:cNvSpPr>
            <a:spLocks noGrp="1"/>
          </p:cNvSpPr>
          <p:nvPr>
            <p:ph idx="1"/>
          </p:nvPr>
        </p:nvSpPr>
        <p:spPr/>
        <p:txBody>
          <a:bodyPr/>
          <a:lstStyle/>
          <a:p>
            <a:r>
              <a:rPr lang="en-US" dirty="0">
                <a:solidFill>
                  <a:schemeClr val="bg2"/>
                </a:solidFill>
              </a:rPr>
              <a:t>The </a:t>
            </a:r>
            <a:r>
              <a:rPr lang="en-US" b="1" dirty="0">
                <a:solidFill>
                  <a:schemeClr val="bg2"/>
                </a:solidFill>
              </a:rPr>
              <a:t>software design concept</a:t>
            </a:r>
            <a:r>
              <a:rPr lang="en-US" dirty="0">
                <a:solidFill>
                  <a:schemeClr val="bg2"/>
                </a:solidFill>
              </a:rPr>
              <a:t> simply means the idea or principle behind the design.</a:t>
            </a:r>
          </a:p>
          <a:p>
            <a:r>
              <a:rPr lang="en-US" dirty="0">
                <a:solidFill>
                  <a:schemeClr val="bg2"/>
                </a:solidFill>
              </a:rPr>
              <a:t>It describes how you plan to solve the problem of designing software, the logic, or thinking behind how you will design software. </a:t>
            </a:r>
          </a:p>
          <a:p>
            <a:r>
              <a:rPr lang="en-US" dirty="0">
                <a:solidFill>
                  <a:schemeClr val="bg2"/>
                </a:solidFill>
              </a:rPr>
              <a:t>It allows the software engineer to create the model of the system or software or product that is to be developed or built. </a:t>
            </a:r>
          </a:p>
          <a:p>
            <a:r>
              <a:rPr lang="en-US" dirty="0">
                <a:solidFill>
                  <a:schemeClr val="bg2"/>
                </a:solidFill>
              </a:rPr>
              <a:t>The software design concept provides a supporting and essential structure or model for developing the right software. There are many concepts of software design and some of them are given below: </a:t>
            </a:r>
            <a:endParaRPr lang="en-GB" dirty="0">
              <a:solidFill>
                <a:schemeClr val="bg2"/>
              </a:solidFill>
            </a:endParaRPr>
          </a:p>
        </p:txBody>
      </p:sp>
    </p:spTree>
    <p:extLst>
      <p:ext uri="{BB962C8B-B14F-4D97-AF65-F5344CB8AC3E}">
        <p14:creationId xmlns:p14="http://schemas.microsoft.com/office/powerpoint/2010/main" val="1066894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a:extLst>
              <a:ext uri="{FF2B5EF4-FFF2-40B4-BE49-F238E27FC236}">
                <a16:creationId xmlns="" xmlns:a16="http://schemas.microsoft.com/office/drawing/2014/main" id="{DB175893-3AC7-419A-8F3A-D8DEA871CCB2}"/>
              </a:ext>
            </a:extLst>
          </p:cNvPr>
          <p:cNvSpPr>
            <a:spLocks noGrp="1" noChangeArrowheads="1"/>
          </p:cNvSpPr>
          <p:nvPr>
            <p:ph type="title"/>
          </p:nvPr>
        </p:nvSpPr>
        <p:spPr>
          <a:xfrm>
            <a:off x="838200" y="365126"/>
            <a:ext cx="10515600" cy="1145224"/>
          </a:xfrm>
          <a:extLst>
            <a:ext uri="{91240B29-F687-4F45-9708-019B960494DF}">
              <a14:hiddenLine xmlns:a14="http://schemas.microsoft.com/office/drawing/2010/main" w="12700">
                <a:solidFill>
                  <a:schemeClr val="tx1"/>
                </a:solidFill>
                <a:miter lim="800000"/>
                <a:headEnd/>
                <a:tailEnd/>
              </a14:hiddenLine>
            </a:ext>
          </a:extLst>
        </p:spPr>
        <p:txBody>
          <a:bodyPr vert="horz" lIns="63500" tIns="25400" rIns="63500" bIns="25400" rtlCol="0" anchor="b">
            <a:normAutofit/>
          </a:bodyPr>
          <a:lstStyle/>
          <a:p>
            <a:pPr eaLnBrk="1" hangingPunct="1"/>
            <a:r>
              <a:rPr lang="en-US" altLang="en-US"/>
              <a:t>Fundamental Concepts</a:t>
            </a:r>
          </a:p>
        </p:txBody>
      </p:sp>
      <p:graphicFrame>
        <p:nvGraphicFramePr>
          <p:cNvPr id="10249" name="Rectangle 3">
            <a:extLst>
              <a:ext uri="{FF2B5EF4-FFF2-40B4-BE49-F238E27FC236}">
                <a16:creationId xmlns="" xmlns:a16="http://schemas.microsoft.com/office/drawing/2014/main" id="{A8669742-3E96-413A-8B01-6C4218B80F30}"/>
              </a:ext>
            </a:extLst>
          </p:cNvPr>
          <p:cNvGraphicFramePr/>
          <p:nvPr>
            <p:extLst>
              <p:ext uri="{D42A27DB-BD31-4B8C-83A1-F6EECF244321}">
                <p14:modId xmlns:p14="http://schemas.microsoft.com/office/powerpoint/2010/main" val="337054442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362200"/>
            <a:ext cx="10515600" cy="1145224"/>
          </a:xfrm>
        </p:spPr>
        <p:txBody>
          <a:bodyPr/>
          <a:lstStyle/>
          <a:p>
            <a:pPr algn="ctr"/>
            <a:r>
              <a:rPr lang="en-US" dirty="0"/>
              <a:t>Class </a:t>
            </a:r>
            <a:r>
              <a:rPr lang="en-US" dirty="0" smtClean="0"/>
              <a:t>17</a:t>
            </a:r>
            <a:r>
              <a:rPr lang="en-US" dirty="0"/>
              <a:t/>
            </a:r>
            <a:br>
              <a:rPr lang="en-US" dirty="0"/>
            </a:br>
            <a:r>
              <a:rPr lang="en-US" dirty="0" smtClean="0"/>
              <a:t>25-March-2021</a:t>
            </a:r>
            <a:endParaRPr lang="en-US" dirty="0"/>
          </a:p>
        </p:txBody>
      </p:sp>
    </p:spTree>
    <p:extLst>
      <p:ext uri="{BB962C8B-B14F-4D97-AF65-F5344CB8AC3E}">
        <p14:creationId xmlns:p14="http://schemas.microsoft.com/office/powerpoint/2010/main" val="4057905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4D07589-4495-4B80-A019-1F97D30F0D15}"/>
              </a:ext>
            </a:extLst>
          </p:cNvPr>
          <p:cNvSpPr>
            <a:spLocks noGrp="1"/>
          </p:cNvSpPr>
          <p:nvPr>
            <p:ph type="title"/>
          </p:nvPr>
        </p:nvSpPr>
        <p:spPr>
          <a:xfrm>
            <a:off x="304800" y="2667000"/>
            <a:ext cx="5257800" cy="1145224"/>
          </a:xfrm>
        </p:spPr>
        <p:txBody>
          <a:bodyPr>
            <a:normAutofit fontScale="90000"/>
          </a:bodyPr>
          <a:lstStyle/>
          <a:p>
            <a:r>
              <a:rPr lang="en-US" dirty="0"/>
              <a:t>There are many concepts of software design and some of them are given below:</a:t>
            </a:r>
            <a:endParaRPr lang="en-GB" dirty="0"/>
          </a:p>
        </p:txBody>
      </p:sp>
      <p:graphicFrame>
        <p:nvGraphicFramePr>
          <p:cNvPr id="4" name="Diagram 3">
            <a:extLst>
              <a:ext uri="{FF2B5EF4-FFF2-40B4-BE49-F238E27FC236}">
                <a16:creationId xmlns="" xmlns:a16="http://schemas.microsoft.com/office/drawing/2014/main" id="{FF8F69C4-74A8-458F-BB81-CADE0AF19C15}"/>
              </a:ext>
            </a:extLst>
          </p:cNvPr>
          <p:cNvGraphicFramePr/>
          <p:nvPr>
            <p:extLst>
              <p:ext uri="{D42A27DB-BD31-4B8C-83A1-F6EECF244321}">
                <p14:modId xmlns:p14="http://schemas.microsoft.com/office/powerpoint/2010/main" val="1860317872"/>
              </p:ext>
            </p:extLst>
          </p:nvPr>
        </p:nvGraphicFramePr>
        <p:xfrm>
          <a:off x="4114800" y="345248"/>
          <a:ext cx="8661400" cy="63603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28460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ED4CA57-FBE5-4D43-B51D-1BAF92799FE8}"/>
              </a:ext>
            </a:extLst>
          </p:cNvPr>
          <p:cNvSpPr>
            <a:spLocks noGrp="1"/>
          </p:cNvSpPr>
          <p:nvPr>
            <p:ph type="title"/>
          </p:nvPr>
        </p:nvSpPr>
        <p:spPr/>
        <p:txBody>
          <a:bodyPr/>
          <a:lstStyle/>
          <a:p>
            <a:r>
              <a:rPr lang="en-GB" b="1" dirty="0">
                <a:solidFill>
                  <a:schemeClr val="bg2"/>
                </a:solidFill>
              </a:rPr>
              <a:t>1. Abstraction</a:t>
            </a:r>
          </a:p>
        </p:txBody>
      </p:sp>
      <p:sp>
        <p:nvSpPr>
          <p:cNvPr id="3" name="Content Placeholder 2">
            <a:extLst>
              <a:ext uri="{FF2B5EF4-FFF2-40B4-BE49-F238E27FC236}">
                <a16:creationId xmlns="" xmlns:a16="http://schemas.microsoft.com/office/drawing/2014/main" id="{FA827BB7-E66E-42D9-A425-610445F8D73B}"/>
              </a:ext>
            </a:extLst>
          </p:cNvPr>
          <p:cNvSpPr>
            <a:spLocks noGrp="1"/>
          </p:cNvSpPr>
          <p:nvPr>
            <p:ph idx="1"/>
          </p:nvPr>
        </p:nvSpPr>
        <p:spPr>
          <a:xfrm>
            <a:off x="838200" y="1825625"/>
            <a:ext cx="3886200" cy="4351338"/>
          </a:xfrm>
        </p:spPr>
        <p:txBody>
          <a:bodyPr>
            <a:normAutofit/>
          </a:bodyPr>
          <a:lstStyle/>
          <a:p>
            <a:r>
              <a:rPr lang="en-US" dirty="0">
                <a:solidFill>
                  <a:schemeClr val="bg2"/>
                </a:solidFill>
              </a:rPr>
              <a:t>The process of hiding the complex properties or characteristic  from the software it self to keep the things more simple.</a:t>
            </a:r>
          </a:p>
          <a:p>
            <a:r>
              <a:rPr lang="en-US" dirty="0">
                <a:solidFill>
                  <a:schemeClr val="bg2"/>
                </a:solidFill>
              </a:rPr>
              <a:t>A sequence of instruction that contain a specific and limited function refers in a procedural abstraction.</a:t>
            </a:r>
          </a:p>
          <a:p>
            <a:r>
              <a:rPr lang="en-US" dirty="0">
                <a:solidFill>
                  <a:schemeClr val="bg2"/>
                </a:solidFill>
              </a:rPr>
              <a:t>A collection of data that describes a data object is a data abstraction.</a:t>
            </a:r>
          </a:p>
          <a:p>
            <a:endParaRPr lang="en-GB" dirty="0">
              <a:solidFill>
                <a:schemeClr val="bg2"/>
              </a:solidFill>
            </a:endParaRPr>
          </a:p>
        </p:txBody>
      </p:sp>
      <p:pic>
        <p:nvPicPr>
          <p:cNvPr id="5" name="Picture 4"/>
          <p:cNvPicPr>
            <a:picLocks noChangeAspect="1"/>
          </p:cNvPicPr>
          <p:nvPr/>
        </p:nvPicPr>
        <p:blipFill>
          <a:blip r:embed="rId2"/>
          <a:stretch>
            <a:fillRect/>
          </a:stretch>
        </p:blipFill>
        <p:spPr>
          <a:xfrm>
            <a:off x="4438650" y="2671763"/>
            <a:ext cx="7753350" cy="3505200"/>
          </a:xfrm>
          <a:prstGeom prst="rect">
            <a:avLst/>
          </a:prstGeom>
        </p:spPr>
      </p:pic>
    </p:spTree>
    <p:extLst>
      <p:ext uri="{BB962C8B-B14F-4D97-AF65-F5344CB8AC3E}">
        <p14:creationId xmlns:p14="http://schemas.microsoft.com/office/powerpoint/2010/main" val="773956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a:extLst>
              <a:ext uri="{FF2B5EF4-FFF2-40B4-BE49-F238E27FC236}">
                <a16:creationId xmlns="" xmlns:a16="http://schemas.microsoft.com/office/drawing/2014/main" id="{4F080986-6B8D-450E-9781-3195DBCD1219}"/>
              </a:ext>
            </a:extLst>
          </p:cNvPr>
          <p:cNvSpPr>
            <a:spLocks noGrp="1" noChangeArrowheads="1"/>
          </p:cNvSpPr>
          <p:nvPr>
            <p:ph type="title"/>
          </p:nvPr>
        </p:nvSpPr>
        <p:spPr>
          <a:xfrm>
            <a:off x="2743201" y="1066800"/>
            <a:ext cx="3593933" cy="522194"/>
          </a:xfrm>
          <a:noFill/>
          <a:extLst>
            <a:ext uri="{91240B29-F687-4F45-9708-019B960494DF}">
              <a14:hiddenLine xmlns:a14="http://schemas.microsoft.com/office/drawing/2010/main" w="12700">
                <a:solidFill>
                  <a:schemeClr val="tx1"/>
                </a:solidFill>
                <a:miter lim="800000"/>
                <a:headEnd/>
                <a:tailEnd/>
              </a14:hiddenLine>
            </a:ext>
          </a:extLst>
        </p:spPr>
        <p:txBody>
          <a:bodyPr vert="horz" wrap="none" lIns="63500" tIns="25400" rIns="63500" bIns="25400" rtlCol="0" anchor="t">
            <a:spAutoFit/>
          </a:bodyPr>
          <a:lstStyle/>
          <a:p>
            <a:pPr eaLnBrk="1" hangingPunct="1"/>
            <a:r>
              <a:rPr lang="en-US" altLang="en-US"/>
              <a:t>Data Abstraction</a:t>
            </a:r>
          </a:p>
        </p:txBody>
      </p:sp>
      <p:sp>
        <p:nvSpPr>
          <p:cNvPr id="11269" name="AutoShape 3">
            <a:extLst>
              <a:ext uri="{FF2B5EF4-FFF2-40B4-BE49-F238E27FC236}">
                <a16:creationId xmlns="" xmlns:a16="http://schemas.microsoft.com/office/drawing/2014/main" id="{1FEE6E20-6971-4B46-B160-6A74E05E3E9F}"/>
              </a:ext>
            </a:extLst>
          </p:cNvPr>
          <p:cNvSpPr>
            <a:spLocks noChangeArrowheads="1"/>
          </p:cNvSpPr>
          <p:nvPr/>
        </p:nvSpPr>
        <p:spPr bwMode="auto">
          <a:xfrm>
            <a:off x="6324600" y="1931989"/>
            <a:ext cx="3263900" cy="3527425"/>
          </a:xfrm>
          <a:prstGeom prst="roundRect">
            <a:avLst>
              <a:gd name="adj" fmla="val 5843"/>
            </a:avLst>
          </a:prstGeom>
          <a:solidFill>
            <a:srgbClr val="DADADA"/>
          </a:solidFill>
          <a:ln w="25400">
            <a:solidFill>
              <a:schemeClr val="tx1"/>
            </a:solidFill>
            <a:round/>
            <a:headEnd/>
            <a:tailEnd/>
          </a:ln>
          <a:effectLst>
            <a:outerShdw dist="107763" dir="2700000" algn="ctr" rotWithShape="0">
              <a:schemeClr val="bg2"/>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1270" name="Line 4">
            <a:extLst>
              <a:ext uri="{FF2B5EF4-FFF2-40B4-BE49-F238E27FC236}">
                <a16:creationId xmlns="" xmlns:a16="http://schemas.microsoft.com/office/drawing/2014/main" id="{3B8688B8-2CB5-48AE-8A92-A1FAACB2571A}"/>
              </a:ext>
            </a:extLst>
          </p:cNvPr>
          <p:cNvSpPr>
            <a:spLocks noChangeShapeType="1"/>
          </p:cNvSpPr>
          <p:nvPr/>
        </p:nvSpPr>
        <p:spPr bwMode="auto">
          <a:xfrm>
            <a:off x="6324600" y="2387600"/>
            <a:ext cx="32512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77157" name="Rectangle 5">
            <a:extLst>
              <a:ext uri="{FF2B5EF4-FFF2-40B4-BE49-F238E27FC236}">
                <a16:creationId xmlns="" xmlns:a16="http://schemas.microsoft.com/office/drawing/2014/main" id="{06EECE9C-DDDA-492E-AB3B-E2EBE5F8DE20}"/>
              </a:ext>
            </a:extLst>
          </p:cNvPr>
          <p:cNvSpPr>
            <a:spLocks noChangeArrowheads="1"/>
          </p:cNvSpPr>
          <p:nvPr/>
        </p:nvSpPr>
        <p:spPr bwMode="auto">
          <a:xfrm>
            <a:off x="6477000" y="1905001"/>
            <a:ext cx="644406" cy="3667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pPr>
              <a:defRPr/>
            </a:pPr>
            <a:r>
              <a:rPr lang="en-US" altLang="en-US">
                <a:solidFill>
                  <a:schemeClr val="folHlink"/>
                </a:solidFill>
                <a:effectLst>
                  <a:outerShdw blurRad="38100" dist="38100" dir="2700000" algn="tl">
                    <a:srgbClr val="000000"/>
                  </a:outerShdw>
                </a:effectLst>
                <a:latin typeface="Helvetica" panose="020B0604020202020204" pitchFamily="34" charset="0"/>
              </a:rPr>
              <a:t>door</a:t>
            </a:r>
            <a:endParaRPr lang="en-US" altLang="en-US">
              <a:solidFill>
                <a:srgbClr val="AD278D"/>
              </a:solidFill>
              <a:effectLst>
                <a:outerShdw blurRad="38100" dist="38100" dir="2700000" algn="tl">
                  <a:srgbClr val="000000"/>
                </a:outerShdw>
              </a:effectLst>
              <a:latin typeface="Helvetica" panose="020B0604020202020204" pitchFamily="34" charset="0"/>
            </a:endParaRPr>
          </a:p>
        </p:txBody>
      </p:sp>
      <p:sp>
        <p:nvSpPr>
          <p:cNvPr id="11272" name="Line 6">
            <a:extLst>
              <a:ext uri="{FF2B5EF4-FFF2-40B4-BE49-F238E27FC236}">
                <a16:creationId xmlns="" xmlns:a16="http://schemas.microsoft.com/office/drawing/2014/main" id="{7B1D705A-FC4E-4EC2-9402-CF8468BF4986}"/>
              </a:ext>
            </a:extLst>
          </p:cNvPr>
          <p:cNvSpPr>
            <a:spLocks noChangeShapeType="1"/>
          </p:cNvSpPr>
          <p:nvPr/>
        </p:nvSpPr>
        <p:spPr bwMode="auto">
          <a:xfrm flipH="1">
            <a:off x="5791200" y="4186238"/>
            <a:ext cx="825500" cy="14716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1273" name="Rectangle 7">
            <a:extLst>
              <a:ext uri="{FF2B5EF4-FFF2-40B4-BE49-F238E27FC236}">
                <a16:creationId xmlns="" xmlns:a16="http://schemas.microsoft.com/office/drawing/2014/main" id="{978F11AF-D838-405F-B9B4-5604E60C31D8}"/>
              </a:ext>
            </a:extLst>
          </p:cNvPr>
          <p:cNvSpPr>
            <a:spLocks noChangeArrowheads="1"/>
          </p:cNvSpPr>
          <p:nvPr/>
        </p:nvSpPr>
        <p:spPr bwMode="auto">
          <a:xfrm>
            <a:off x="5643563" y="5640389"/>
            <a:ext cx="3446462" cy="3635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latin typeface="Helvetica" panose="020B0604020202020204" pitchFamily="34" charset="0"/>
              </a:rPr>
              <a:t>implemented as a data structure</a:t>
            </a:r>
          </a:p>
        </p:txBody>
      </p:sp>
      <p:sp>
        <p:nvSpPr>
          <p:cNvPr id="177160" name="Rectangle 8">
            <a:extLst>
              <a:ext uri="{FF2B5EF4-FFF2-40B4-BE49-F238E27FC236}">
                <a16:creationId xmlns="" xmlns:a16="http://schemas.microsoft.com/office/drawing/2014/main" id="{5732C507-D298-490F-AFEB-4503DE82D842}"/>
              </a:ext>
            </a:extLst>
          </p:cNvPr>
          <p:cNvSpPr>
            <a:spLocks noChangeArrowheads="1"/>
          </p:cNvSpPr>
          <p:nvPr/>
        </p:nvSpPr>
        <p:spPr bwMode="auto">
          <a:xfrm>
            <a:off x="6923089" y="2617789"/>
            <a:ext cx="1527175" cy="6111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pPr>
              <a:defRPr/>
            </a:pPr>
            <a:r>
              <a:rPr lang="en-US" altLang="en-US">
                <a:solidFill>
                  <a:schemeClr val="folHlink"/>
                </a:solidFill>
                <a:effectLst>
                  <a:outerShdw blurRad="38100" dist="38100" dir="2700000" algn="tl">
                    <a:srgbClr val="000000"/>
                  </a:outerShdw>
                </a:effectLst>
                <a:latin typeface="Helvetica" panose="020B0604020202020204" pitchFamily="34" charset="0"/>
              </a:rPr>
              <a:t>manufacturer</a:t>
            </a:r>
          </a:p>
          <a:p>
            <a:pPr>
              <a:lnSpc>
                <a:spcPct val="90000"/>
              </a:lnSpc>
              <a:defRPr/>
            </a:pPr>
            <a:endParaRPr lang="en-US" altLang="en-US">
              <a:solidFill>
                <a:srgbClr val="AD278D"/>
              </a:solidFill>
              <a:effectLst>
                <a:outerShdw blurRad="38100" dist="38100" dir="2700000" algn="tl">
                  <a:srgbClr val="000000"/>
                </a:outerShdw>
              </a:effectLst>
              <a:latin typeface="Helvetica" panose="020B0604020202020204" pitchFamily="34" charset="0"/>
            </a:endParaRPr>
          </a:p>
        </p:txBody>
      </p:sp>
      <p:sp>
        <p:nvSpPr>
          <p:cNvPr id="177161" name="Rectangle 9">
            <a:extLst>
              <a:ext uri="{FF2B5EF4-FFF2-40B4-BE49-F238E27FC236}">
                <a16:creationId xmlns="" xmlns:a16="http://schemas.microsoft.com/office/drawing/2014/main" id="{B7A345C7-5636-45D3-A9E2-756061A6DC7E}"/>
              </a:ext>
            </a:extLst>
          </p:cNvPr>
          <p:cNvSpPr>
            <a:spLocks noChangeArrowheads="1"/>
          </p:cNvSpPr>
          <p:nvPr/>
        </p:nvSpPr>
        <p:spPr bwMode="auto">
          <a:xfrm>
            <a:off x="6923089" y="2860675"/>
            <a:ext cx="1641475" cy="3635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pPr>
              <a:defRPr/>
            </a:pPr>
            <a:r>
              <a:rPr lang="en-US" altLang="en-US">
                <a:solidFill>
                  <a:schemeClr val="folHlink"/>
                </a:solidFill>
                <a:effectLst>
                  <a:outerShdw blurRad="38100" dist="38100" dir="2700000" algn="tl">
                    <a:srgbClr val="000000"/>
                  </a:outerShdw>
                </a:effectLst>
                <a:latin typeface="Helvetica" panose="020B0604020202020204" pitchFamily="34" charset="0"/>
              </a:rPr>
              <a:t>model number</a:t>
            </a:r>
            <a:endParaRPr lang="en-US" altLang="en-US">
              <a:solidFill>
                <a:srgbClr val="AD278D"/>
              </a:solidFill>
              <a:effectLst>
                <a:outerShdw blurRad="38100" dist="38100" dir="2700000" algn="tl">
                  <a:srgbClr val="000000"/>
                </a:outerShdw>
              </a:effectLst>
              <a:latin typeface="Helvetica" panose="020B0604020202020204" pitchFamily="34" charset="0"/>
            </a:endParaRPr>
          </a:p>
        </p:txBody>
      </p:sp>
      <p:sp>
        <p:nvSpPr>
          <p:cNvPr id="177162" name="Rectangle 10">
            <a:extLst>
              <a:ext uri="{FF2B5EF4-FFF2-40B4-BE49-F238E27FC236}">
                <a16:creationId xmlns="" xmlns:a16="http://schemas.microsoft.com/office/drawing/2014/main" id="{35438949-C62E-454B-95C5-EDC2487A31FF}"/>
              </a:ext>
            </a:extLst>
          </p:cNvPr>
          <p:cNvSpPr>
            <a:spLocks noChangeArrowheads="1"/>
          </p:cNvSpPr>
          <p:nvPr/>
        </p:nvSpPr>
        <p:spPr bwMode="auto">
          <a:xfrm>
            <a:off x="6923089" y="3101975"/>
            <a:ext cx="612775" cy="6111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pPr>
              <a:defRPr/>
            </a:pPr>
            <a:r>
              <a:rPr lang="en-US" altLang="en-US">
                <a:solidFill>
                  <a:schemeClr val="folHlink"/>
                </a:solidFill>
                <a:effectLst>
                  <a:outerShdw blurRad="38100" dist="38100" dir="2700000" algn="tl">
                    <a:srgbClr val="000000"/>
                  </a:outerShdw>
                </a:effectLst>
                <a:latin typeface="Helvetica" panose="020B0604020202020204" pitchFamily="34" charset="0"/>
              </a:rPr>
              <a:t>type</a:t>
            </a:r>
          </a:p>
          <a:p>
            <a:pPr>
              <a:lnSpc>
                <a:spcPct val="90000"/>
              </a:lnSpc>
              <a:defRPr/>
            </a:pPr>
            <a:endParaRPr lang="en-US" altLang="en-US">
              <a:solidFill>
                <a:srgbClr val="AD278D"/>
              </a:solidFill>
              <a:effectLst>
                <a:outerShdw blurRad="38100" dist="38100" dir="2700000" algn="tl">
                  <a:srgbClr val="000000"/>
                </a:outerShdw>
              </a:effectLst>
              <a:latin typeface="Helvetica" panose="020B0604020202020204" pitchFamily="34" charset="0"/>
            </a:endParaRPr>
          </a:p>
        </p:txBody>
      </p:sp>
      <p:sp>
        <p:nvSpPr>
          <p:cNvPr id="177163" name="Rectangle 11">
            <a:extLst>
              <a:ext uri="{FF2B5EF4-FFF2-40B4-BE49-F238E27FC236}">
                <a16:creationId xmlns="" xmlns:a16="http://schemas.microsoft.com/office/drawing/2014/main" id="{E16D43DF-1BFF-4CD3-984D-80CBB16D2687}"/>
              </a:ext>
            </a:extLst>
          </p:cNvPr>
          <p:cNvSpPr>
            <a:spLocks noChangeArrowheads="1"/>
          </p:cNvSpPr>
          <p:nvPr/>
        </p:nvSpPr>
        <p:spPr bwMode="auto">
          <a:xfrm>
            <a:off x="6923089" y="3343275"/>
            <a:ext cx="1692275" cy="6111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pPr>
              <a:defRPr/>
            </a:pPr>
            <a:r>
              <a:rPr lang="en-US" altLang="en-US">
                <a:solidFill>
                  <a:schemeClr val="folHlink"/>
                </a:solidFill>
                <a:effectLst>
                  <a:outerShdw blurRad="38100" dist="38100" dir="2700000" algn="tl">
                    <a:srgbClr val="000000"/>
                  </a:outerShdw>
                </a:effectLst>
                <a:latin typeface="Helvetica" panose="020B0604020202020204" pitchFamily="34" charset="0"/>
              </a:rPr>
              <a:t>swing direction</a:t>
            </a:r>
          </a:p>
          <a:p>
            <a:pPr>
              <a:lnSpc>
                <a:spcPct val="90000"/>
              </a:lnSpc>
              <a:defRPr/>
            </a:pPr>
            <a:endParaRPr lang="en-US" altLang="en-US">
              <a:solidFill>
                <a:srgbClr val="AD278D"/>
              </a:solidFill>
              <a:effectLst>
                <a:outerShdw blurRad="38100" dist="38100" dir="2700000" algn="tl">
                  <a:srgbClr val="000000"/>
                </a:outerShdw>
              </a:effectLst>
              <a:latin typeface="Helvetica" panose="020B0604020202020204" pitchFamily="34" charset="0"/>
            </a:endParaRPr>
          </a:p>
        </p:txBody>
      </p:sp>
      <p:sp>
        <p:nvSpPr>
          <p:cNvPr id="177164" name="Rectangle 12">
            <a:extLst>
              <a:ext uri="{FF2B5EF4-FFF2-40B4-BE49-F238E27FC236}">
                <a16:creationId xmlns="" xmlns:a16="http://schemas.microsoft.com/office/drawing/2014/main" id="{F83043D0-EA4E-4885-98E5-CBAC3E4781FA}"/>
              </a:ext>
            </a:extLst>
          </p:cNvPr>
          <p:cNvSpPr>
            <a:spLocks noChangeArrowheads="1"/>
          </p:cNvSpPr>
          <p:nvPr/>
        </p:nvSpPr>
        <p:spPr bwMode="auto">
          <a:xfrm>
            <a:off x="6923089" y="3582989"/>
            <a:ext cx="854075" cy="6111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pPr>
              <a:defRPr/>
            </a:pPr>
            <a:r>
              <a:rPr lang="en-US" altLang="en-US">
                <a:solidFill>
                  <a:schemeClr val="folHlink"/>
                </a:solidFill>
                <a:effectLst>
                  <a:outerShdw blurRad="38100" dist="38100" dir="2700000" algn="tl">
                    <a:srgbClr val="000000"/>
                  </a:outerShdw>
                </a:effectLst>
                <a:latin typeface="Helvetica" panose="020B0604020202020204" pitchFamily="34" charset="0"/>
              </a:rPr>
              <a:t>inserts</a:t>
            </a:r>
          </a:p>
          <a:p>
            <a:pPr>
              <a:lnSpc>
                <a:spcPct val="90000"/>
              </a:lnSpc>
              <a:defRPr/>
            </a:pPr>
            <a:endParaRPr lang="en-US" altLang="en-US">
              <a:solidFill>
                <a:srgbClr val="AD278D"/>
              </a:solidFill>
              <a:effectLst>
                <a:outerShdw blurRad="38100" dist="38100" dir="2700000" algn="tl">
                  <a:srgbClr val="000000"/>
                </a:outerShdw>
              </a:effectLst>
              <a:latin typeface="Helvetica" panose="020B0604020202020204" pitchFamily="34" charset="0"/>
            </a:endParaRPr>
          </a:p>
        </p:txBody>
      </p:sp>
      <p:sp>
        <p:nvSpPr>
          <p:cNvPr id="177165" name="Rectangle 13">
            <a:extLst>
              <a:ext uri="{FF2B5EF4-FFF2-40B4-BE49-F238E27FC236}">
                <a16:creationId xmlns="" xmlns:a16="http://schemas.microsoft.com/office/drawing/2014/main" id="{7EFAA5EF-416F-472C-A080-83220ACABC48}"/>
              </a:ext>
            </a:extLst>
          </p:cNvPr>
          <p:cNvSpPr>
            <a:spLocks noChangeArrowheads="1"/>
          </p:cNvSpPr>
          <p:nvPr/>
        </p:nvSpPr>
        <p:spPr bwMode="auto">
          <a:xfrm>
            <a:off x="6923089" y="3824289"/>
            <a:ext cx="714375" cy="6111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pPr>
              <a:defRPr/>
            </a:pPr>
            <a:r>
              <a:rPr lang="en-US" altLang="en-US">
                <a:solidFill>
                  <a:schemeClr val="folHlink"/>
                </a:solidFill>
                <a:effectLst>
                  <a:outerShdw blurRad="38100" dist="38100" dir="2700000" algn="tl">
                    <a:srgbClr val="000000"/>
                  </a:outerShdw>
                </a:effectLst>
                <a:latin typeface="Helvetica" panose="020B0604020202020204" pitchFamily="34" charset="0"/>
              </a:rPr>
              <a:t>lights</a:t>
            </a:r>
          </a:p>
          <a:p>
            <a:pPr>
              <a:lnSpc>
                <a:spcPct val="90000"/>
              </a:lnSpc>
              <a:defRPr/>
            </a:pPr>
            <a:endParaRPr lang="en-US" altLang="en-US">
              <a:solidFill>
                <a:srgbClr val="AD278D"/>
              </a:solidFill>
              <a:effectLst>
                <a:outerShdw blurRad="38100" dist="38100" dir="2700000" algn="tl">
                  <a:srgbClr val="000000"/>
                </a:outerShdw>
              </a:effectLst>
              <a:latin typeface="Helvetica" panose="020B0604020202020204" pitchFamily="34" charset="0"/>
            </a:endParaRPr>
          </a:p>
        </p:txBody>
      </p:sp>
      <p:sp>
        <p:nvSpPr>
          <p:cNvPr id="177166" name="Rectangle 14">
            <a:extLst>
              <a:ext uri="{FF2B5EF4-FFF2-40B4-BE49-F238E27FC236}">
                <a16:creationId xmlns="" xmlns:a16="http://schemas.microsoft.com/office/drawing/2014/main" id="{5860C88B-EE3E-42AF-A58D-035DF9325A91}"/>
              </a:ext>
            </a:extLst>
          </p:cNvPr>
          <p:cNvSpPr>
            <a:spLocks noChangeArrowheads="1"/>
          </p:cNvSpPr>
          <p:nvPr/>
        </p:nvSpPr>
        <p:spPr bwMode="auto">
          <a:xfrm>
            <a:off x="6923089" y="4065589"/>
            <a:ext cx="803275" cy="6111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pPr>
              <a:defRPr/>
            </a:pPr>
            <a:r>
              <a:rPr lang="en-US" altLang="en-US">
                <a:solidFill>
                  <a:srgbClr val="AD278D"/>
                </a:solidFill>
                <a:effectLst>
                  <a:outerShdw blurRad="38100" dist="38100" dir="2700000" algn="tl">
                    <a:srgbClr val="000000"/>
                  </a:outerShdw>
                </a:effectLst>
                <a:latin typeface="Helvetica" panose="020B0604020202020204" pitchFamily="34" charset="0"/>
              </a:rPr>
              <a:t>   </a:t>
            </a:r>
            <a:r>
              <a:rPr lang="en-US" altLang="en-US">
                <a:solidFill>
                  <a:schemeClr val="folHlink"/>
                </a:solidFill>
                <a:effectLst>
                  <a:outerShdw blurRad="38100" dist="38100" dir="2700000" algn="tl">
                    <a:srgbClr val="000000"/>
                  </a:outerShdw>
                </a:effectLst>
                <a:latin typeface="Helvetica" panose="020B0604020202020204" pitchFamily="34" charset="0"/>
              </a:rPr>
              <a:t>type</a:t>
            </a:r>
          </a:p>
          <a:p>
            <a:pPr>
              <a:lnSpc>
                <a:spcPct val="90000"/>
              </a:lnSpc>
              <a:defRPr/>
            </a:pPr>
            <a:endParaRPr lang="en-US" altLang="en-US">
              <a:solidFill>
                <a:srgbClr val="AD278D"/>
              </a:solidFill>
              <a:effectLst>
                <a:outerShdw blurRad="38100" dist="38100" dir="2700000" algn="tl">
                  <a:srgbClr val="000000"/>
                </a:outerShdw>
              </a:effectLst>
              <a:latin typeface="Helvetica" panose="020B0604020202020204" pitchFamily="34" charset="0"/>
            </a:endParaRPr>
          </a:p>
        </p:txBody>
      </p:sp>
      <p:sp>
        <p:nvSpPr>
          <p:cNvPr id="177167" name="Rectangle 15">
            <a:extLst>
              <a:ext uri="{FF2B5EF4-FFF2-40B4-BE49-F238E27FC236}">
                <a16:creationId xmlns="" xmlns:a16="http://schemas.microsoft.com/office/drawing/2014/main" id="{59F1AE0C-2EBE-4AB2-9090-84FCBD435974}"/>
              </a:ext>
            </a:extLst>
          </p:cNvPr>
          <p:cNvSpPr>
            <a:spLocks noChangeArrowheads="1"/>
          </p:cNvSpPr>
          <p:nvPr/>
        </p:nvSpPr>
        <p:spPr bwMode="auto">
          <a:xfrm>
            <a:off x="6923089" y="4306889"/>
            <a:ext cx="1146175" cy="6111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pPr>
              <a:defRPr/>
            </a:pPr>
            <a:r>
              <a:rPr lang="en-US" altLang="en-US">
                <a:solidFill>
                  <a:srgbClr val="AD278D"/>
                </a:solidFill>
                <a:effectLst>
                  <a:outerShdw blurRad="38100" dist="38100" dir="2700000" algn="tl">
                    <a:srgbClr val="000000"/>
                  </a:outerShdw>
                </a:effectLst>
                <a:latin typeface="Helvetica" panose="020B0604020202020204" pitchFamily="34" charset="0"/>
              </a:rPr>
              <a:t>   </a:t>
            </a:r>
            <a:r>
              <a:rPr lang="en-US" altLang="en-US">
                <a:solidFill>
                  <a:schemeClr val="folHlink"/>
                </a:solidFill>
                <a:effectLst>
                  <a:outerShdw blurRad="38100" dist="38100" dir="2700000" algn="tl">
                    <a:srgbClr val="000000"/>
                  </a:outerShdw>
                </a:effectLst>
                <a:latin typeface="Helvetica" panose="020B0604020202020204" pitchFamily="34" charset="0"/>
              </a:rPr>
              <a:t>number</a:t>
            </a:r>
          </a:p>
          <a:p>
            <a:pPr>
              <a:lnSpc>
                <a:spcPct val="90000"/>
              </a:lnSpc>
              <a:defRPr/>
            </a:pPr>
            <a:endParaRPr lang="en-US" altLang="en-US">
              <a:solidFill>
                <a:srgbClr val="AD278D"/>
              </a:solidFill>
              <a:effectLst>
                <a:outerShdw blurRad="38100" dist="38100" dir="2700000" algn="tl">
                  <a:srgbClr val="000000"/>
                </a:outerShdw>
              </a:effectLst>
              <a:latin typeface="Helvetica" panose="020B0604020202020204" pitchFamily="34" charset="0"/>
            </a:endParaRPr>
          </a:p>
        </p:txBody>
      </p:sp>
      <p:sp>
        <p:nvSpPr>
          <p:cNvPr id="177168" name="Rectangle 16">
            <a:extLst>
              <a:ext uri="{FF2B5EF4-FFF2-40B4-BE49-F238E27FC236}">
                <a16:creationId xmlns="" xmlns:a16="http://schemas.microsoft.com/office/drawing/2014/main" id="{4BD829C1-E954-48C4-8A20-270FF4EF9E35}"/>
              </a:ext>
            </a:extLst>
          </p:cNvPr>
          <p:cNvSpPr>
            <a:spLocks noChangeArrowheads="1"/>
          </p:cNvSpPr>
          <p:nvPr/>
        </p:nvSpPr>
        <p:spPr bwMode="auto">
          <a:xfrm>
            <a:off x="6923089" y="4548189"/>
            <a:ext cx="841375" cy="6111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pPr>
              <a:defRPr/>
            </a:pPr>
            <a:r>
              <a:rPr lang="en-US" altLang="en-US">
                <a:solidFill>
                  <a:schemeClr val="folHlink"/>
                </a:solidFill>
                <a:effectLst>
                  <a:outerShdw blurRad="38100" dist="38100" dir="2700000" algn="tl">
                    <a:srgbClr val="000000"/>
                  </a:outerShdw>
                </a:effectLst>
                <a:latin typeface="Helvetica" panose="020B0604020202020204" pitchFamily="34" charset="0"/>
              </a:rPr>
              <a:t>weight</a:t>
            </a:r>
          </a:p>
          <a:p>
            <a:pPr>
              <a:lnSpc>
                <a:spcPct val="90000"/>
              </a:lnSpc>
              <a:defRPr/>
            </a:pPr>
            <a:endParaRPr lang="en-US" altLang="en-US">
              <a:solidFill>
                <a:srgbClr val="AD278D"/>
              </a:solidFill>
              <a:effectLst>
                <a:outerShdw blurRad="38100" dist="38100" dir="2700000" algn="tl">
                  <a:srgbClr val="000000"/>
                </a:outerShdw>
              </a:effectLst>
              <a:latin typeface="Helvetica" panose="020B0604020202020204" pitchFamily="34" charset="0"/>
            </a:endParaRPr>
          </a:p>
        </p:txBody>
      </p:sp>
      <p:sp>
        <p:nvSpPr>
          <p:cNvPr id="177169" name="Rectangle 17">
            <a:extLst>
              <a:ext uri="{FF2B5EF4-FFF2-40B4-BE49-F238E27FC236}">
                <a16:creationId xmlns="" xmlns:a16="http://schemas.microsoft.com/office/drawing/2014/main" id="{F4097D4F-993D-4983-9D2F-583AE7EC544E}"/>
              </a:ext>
            </a:extLst>
          </p:cNvPr>
          <p:cNvSpPr>
            <a:spLocks noChangeArrowheads="1"/>
          </p:cNvSpPr>
          <p:nvPr/>
        </p:nvSpPr>
        <p:spPr bwMode="auto">
          <a:xfrm>
            <a:off x="6923088" y="4789489"/>
            <a:ext cx="2227262" cy="3635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pPr>
              <a:defRPr/>
            </a:pPr>
            <a:r>
              <a:rPr lang="en-US" altLang="en-US">
                <a:solidFill>
                  <a:schemeClr val="folHlink"/>
                </a:solidFill>
                <a:effectLst>
                  <a:outerShdw blurRad="38100" dist="38100" dir="2700000" algn="tl">
                    <a:srgbClr val="000000"/>
                  </a:outerShdw>
                </a:effectLst>
                <a:latin typeface="Helvetica" panose="020B0604020202020204" pitchFamily="34" charset="0"/>
              </a:rPr>
              <a:t>opening mechanism</a:t>
            </a:r>
          </a:p>
        </p:txBody>
      </p:sp>
      <p:sp>
        <p:nvSpPr>
          <p:cNvPr id="11284" name="Rectangle 18">
            <a:extLst>
              <a:ext uri="{FF2B5EF4-FFF2-40B4-BE49-F238E27FC236}">
                <a16:creationId xmlns="" xmlns:a16="http://schemas.microsoft.com/office/drawing/2014/main" id="{455EA7CE-B76F-49B3-B255-851AAEDC20C0}"/>
              </a:ext>
            </a:extLst>
          </p:cNvPr>
          <p:cNvSpPr>
            <a:spLocks noChangeArrowheads="1"/>
          </p:cNvSpPr>
          <p:nvPr/>
        </p:nvSpPr>
        <p:spPr bwMode="auto">
          <a:xfrm>
            <a:off x="3390900" y="2095500"/>
            <a:ext cx="1727200" cy="3505200"/>
          </a:xfrm>
          <a:prstGeom prst="rect">
            <a:avLst/>
          </a:prstGeom>
          <a:solidFill>
            <a:srgbClr val="3E1403"/>
          </a:solidFill>
          <a:ln>
            <a:noFill/>
          </a:ln>
          <a:effectLst/>
          <a:extLst>
            <a:ext uri="{91240B29-F687-4F45-9708-019B960494DF}">
              <a14:hiddenLine xmlns:a14="http://schemas.microsoft.com/office/drawing/2010/main" w="1270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1285" name="Rectangle 19">
            <a:extLst>
              <a:ext uri="{FF2B5EF4-FFF2-40B4-BE49-F238E27FC236}">
                <a16:creationId xmlns="" xmlns:a16="http://schemas.microsoft.com/office/drawing/2014/main" id="{77102879-891D-44B7-8842-02DF976FECA5}"/>
              </a:ext>
            </a:extLst>
          </p:cNvPr>
          <p:cNvSpPr>
            <a:spLocks noChangeArrowheads="1"/>
          </p:cNvSpPr>
          <p:nvPr/>
        </p:nvSpPr>
        <p:spPr bwMode="auto">
          <a:xfrm>
            <a:off x="3390900" y="2097088"/>
            <a:ext cx="1727200" cy="3503612"/>
          </a:xfrm>
          <a:prstGeom prst="rect">
            <a:avLst/>
          </a:prstGeom>
          <a:noFill/>
          <a:ln w="25400">
            <a:solidFill>
              <a:srgbClr val="000000"/>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1286" name="Rectangle 20">
            <a:extLst>
              <a:ext uri="{FF2B5EF4-FFF2-40B4-BE49-F238E27FC236}">
                <a16:creationId xmlns="" xmlns:a16="http://schemas.microsoft.com/office/drawing/2014/main" id="{77FFC0D4-CE58-45FF-BEFA-DF96E73D6A38}"/>
              </a:ext>
            </a:extLst>
          </p:cNvPr>
          <p:cNvSpPr>
            <a:spLocks noChangeArrowheads="1"/>
          </p:cNvSpPr>
          <p:nvPr/>
        </p:nvSpPr>
        <p:spPr bwMode="auto">
          <a:xfrm>
            <a:off x="3505200" y="2209800"/>
            <a:ext cx="1498600" cy="33909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1287" name="Rectangle 21">
            <a:extLst>
              <a:ext uri="{FF2B5EF4-FFF2-40B4-BE49-F238E27FC236}">
                <a16:creationId xmlns="" xmlns:a16="http://schemas.microsoft.com/office/drawing/2014/main" id="{21F9D335-9D3B-45C8-A820-E44F70BA9BD4}"/>
              </a:ext>
            </a:extLst>
          </p:cNvPr>
          <p:cNvSpPr>
            <a:spLocks noChangeArrowheads="1"/>
          </p:cNvSpPr>
          <p:nvPr/>
        </p:nvSpPr>
        <p:spPr bwMode="auto">
          <a:xfrm>
            <a:off x="3505200" y="2211388"/>
            <a:ext cx="1498600" cy="3389312"/>
          </a:xfrm>
          <a:prstGeom prst="rect">
            <a:avLst/>
          </a:prstGeom>
          <a:solidFill>
            <a:schemeClr val="bg2"/>
          </a:solidFill>
          <a:ln w="254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1288" name="Freeform 22">
            <a:extLst>
              <a:ext uri="{FF2B5EF4-FFF2-40B4-BE49-F238E27FC236}">
                <a16:creationId xmlns="" xmlns:a16="http://schemas.microsoft.com/office/drawing/2014/main" id="{2ADD5601-293B-4796-8BC9-8989FFDBF4FC}"/>
              </a:ext>
            </a:extLst>
          </p:cNvPr>
          <p:cNvSpPr>
            <a:spLocks/>
          </p:cNvSpPr>
          <p:nvPr/>
        </p:nvSpPr>
        <p:spPr bwMode="auto">
          <a:xfrm>
            <a:off x="3517900" y="2222500"/>
            <a:ext cx="1398588" cy="3570288"/>
          </a:xfrm>
          <a:custGeom>
            <a:avLst/>
            <a:gdLst>
              <a:gd name="T0" fmla="*/ 0 w 881"/>
              <a:gd name="T1" fmla="*/ 0 h 1999"/>
              <a:gd name="T2" fmla="*/ 0 w 881"/>
              <a:gd name="T3" fmla="*/ 0 h 1999"/>
              <a:gd name="T4" fmla="*/ 1397000 w 881"/>
              <a:gd name="T5" fmla="*/ 164315 h 1999"/>
              <a:gd name="T6" fmla="*/ 1397000 w 881"/>
              <a:gd name="T7" fmla="*/ 3568502 h 1999"/>
              <a:gd name="T8" fmla="*/ 0 w 881"/>
              <a:gd name="T9" fmla="*/ 3404187 h 1999"/>
              <a:gd name="T10" fmla="*/ 0 w 881"/>
              <a:gd name="T11" fmla="*/ 0 h 199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81" h="1999">
                <a:moveTo>
                  <a:pt x="0" y="0"/>
                </a:moveTo>
                <a:lnTo>
                  <a:pt x="0" y="0"/>
                </a:lnTo>
                <a:lnTo>
                  <a:pt x="880" y="92"/>
                </a:lnTo>
                <a:lnTo>
                  <a:pt x="880" y="1998"/>
                </a:lnTo>
                <a:lnTo>
                  <a:pt x="0" y="1906"/>
                </a:lnTo>
                <a:lnTo>
                  <a:pt x="0" y="0"/>
                </a:lnTo>
              </a:path>
            </a:pathLst>
          </a:custGeom>
          <a:noFill/>
          <a:ln w="254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1289" name="Freeform 23">
            <a:extLst>
              <a:ext uri="{FF2B5EF4-FFF2-40B4-BE49-F238E27FC236}">
                <a16:creationId xmlns="" xmlns:a16="http://schemas.microsoft.com/office/drawing/2014/main" id="{3555E114-517C-494E-8B63-29FF4B07AECA}"/>
              </a:ext>
            </a:extLst>
          </p:cNvPr>
          <p:cNvSpPr>
            <a:spLocks/>
          </p:cNvSpPr>
          <p:nvPr/>
        </p:nvSpPr>
        <p:spPr bwMode="auto">
          <a:xfrm>
            <a:off x="3505200" y="2209800"/>
            <a:ext cx="1398588" cy="3570288"/>
          </a:xfrm>
          <a:custGeom>
            <a:avLst/>
            <a:gdLst>
              <a:gd name="T0" fmla="*/ 0 w 881"/>
              <a:gd name="T1" fmla="*/ 0 h 1999"/>
              <a:gd name="T2" fmla="*/ 1397000 w 881"/>
              <a:gd name="T3" fmla="*/ 164315 h 1999"/>
              <a:gd name="T4" fmla="*/ 1397000 w 881"/>
              <a:gd name="T5" fmla="*/ 3568502 h 1999"/>
              <a:gd name="T6" fmla="*/ 0 w 881"/>
              <a:gd name="T7" fmla="*/ 3404187 h 1999"/>
              <a:gd name="T8" fmla="*/ 0 w 881"/>
              <a:gd name="T9" fmla="*/ 0 h 19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1" h="1999">
                <a:moveTo>
                  <a:pt x="0" y="0"/>
                </a:moveTo>
                <a:lnTo>
                  <a:pt x="880" y="92"/>
                </a:lnTo>
                <a:lnTo>
                  <a:pt x="880" y="1998"/>
                </a:lnTo>
                <a:lnTo>
                  <a:pt x="0" y="1906"/>
                </a:lnTo>
                <a:lnTo>
                  <a:pt x="0" y="0"/>
                </a:lnTo>
              </a:path>
            </a:pathLst>
          </a:custGeom>
          <a:solidFill>
            <a:srgbClr val="712000"/>
          </a:solidFill>
          <a:ln w="25400" cap="rnd" cmpd="sng">
            <a:solidFill>
              <a:srgbClr val="712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1290" name="Oval 24">
            <a:extLst>
              <a:ext uri="{FF2B5EF4-FFF2-40B4-BE49-F238E27FC236}">
                <a16:creationId xmlns="" xmlns:a16="http://schemas.microsoft.com/office/drawing/2014/main" id="{C130B976-2FC4-4E73-A105-D4AA94DA277D}"/>
              </a:ext>
            </a:extLst>
          </p:cNvPr>
          <p:cNvSpPr>
            <a:spLocks noChangeArrowheads="1"/>
          </p:cNvSpPr>
          <p:nvPr/>
        </p:nvSpPr>
        <p:spPr bwMode="auto">
          <a:xfrm>
            <a:off x="4622800" y="3924300"/>
            <a:ext cx="127000" cy="127000"/>
          </a:xfrm>
          <a:prstGeom prst="ellipse">
            <a:avLst/>
          </a:prstGeom>
          <a:solidFill>
            <a:srgbClr val="000000"/>
          </a:solidFill>
          <a:ln>
            <a:noFill/>
          </a:ln>
          <a:effectLst/>
          <a:extLst>
            <a:ext uri="{91240B29-F687-4F45-9708-019B960494DF}">
              <a14:hiddenLine xmlns:a14="http://schemas.microsoft.com/office/drawing/2010/main" w="1270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1291" name="Oval 25">
            <a:extLst>
              <a:ext uri="{FF2B5EF4-FFF2-40B4-BE49-F238E27FC236}">
                <a16:creationId xmlns="" xmlns:a16="http://schemas.microsoft.com/office/drawing/2014/main" id="{1722386D-6549-4019-9E09-6B02BD4D30DB}"/>
              </a:ext>
            </a:extLst>
          </p:cNvPr>
          <p:cNvSpPr>
            <a:spLocks noChangeArrowheads="1"/>
          </p:cNvSpPr>
          <p:nvPr/>
        </p:nvSpPr>
        <p:spPr bwMode="auto">
          <a:xfrm>
            <a:off x="4622800" y="3925889"/>
            <a:ext cx="127000" cy="123825"/>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1292" name="Rectangle 26">
            <a:extLst>
              <a:ext uri="{FF2B5EF4-FFF2-40B4-BE49-F238E27FC236}">
                <a16:creationId xmlns="" xmlns:a16="http://schemas.microsoft.com/office/drawing/2014/main" id="{2B818CB0-716B-4DA4-8E6D-13A83FEE1344}"/>
              </a:ext>
            </a:extLst>
          </p:cNvPr>
          <p:cNvSpPr>
            <a:spLocks noChangeArrowheads="1"/>
          </p:cNvSpPr>
          <p:nvPr/>
        </p:nvSpPr>
        <p:spPr bwMode="auto">
          <a:xfrm>
            <a:off x="4673600" y="4038600"/>
            <a:ext cx="12700" cy="304800"/>
          </a:xfrm>
          <a:prstGeom prst="rect">
            <a:avLst/>
          </a:prstGeom>
          <a:solidFill>
            <a:srgbClr val="000000"/>
          </a:solidFill>
          <a:ln>
            <a:noFill/>
          </a:ln>
          <a:effectLst/>
          <a:extLst>
            <a:ext uri="{91240B29-F687-4F45-9708-019B960494DF}">
              <a14:hiddenLine xmlns:a14="http://schemas.microsoft.com/office/drawing/2010/main" w="1270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1293" name="Rectangle 27">
            <a:extLst>
              <a:ext uri="{FF2B5EF4-FFF2-40B4-BE49-F238E27FC236}">
                <a16:creationId xmlns="" xmlns:a16="http://schemas.microsoft.com/office/drawing/2014/main" id="{6192D96D-5E84-4B2D-823F-9DE97CA96CE2}"/>
              </a:ext>
            </a:extLst>
          </p:cNvPr>
          <p:cNvSpPr>
            <a:spLocks noChangeArrowheads="1"/>
          </p:cNvSpPr>
          <p:nvPr/>
        </p:nvSpPr>
        <p:spPr bwMode="auto">
          <a:xfrm>
            <a:off x="4673600" y="4040188"/>
            <a:ext cx="12700" cy="303212"/>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1294" name="Line 28">
            <a:extLst>
              <a:ext uri="{FF2B5EF4-FFF2-40B4-BE49-F238E27FC236}">
                <a16:creationId xmlns="" xmlns:a16="http://schemas.microsoft.com/office/drawing/2014/main" id="{4CB23059-8122-4425-8920-793DE2DDB18B}"/>
              </a:ext>
            </a:extLst>
          </p:cNvPr>
          <p:cNvSpPr>
            <a:spLocks noChangeShapeType="1"/>
          </p:cNvSpPr>
          <p:nvPr/>
        </p:nvSpPr>
        <p:spPr bwMode="auto">
          <a:xfrm>
            <a:off x="5257800" y="3810000"/>
            <a:ext cx="901700" cy="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a:extLst>
              <a:ext uri="{FF2B5EF4-FFF2-40B4-BE49-F238E27FC236}">
                <a16:creationId xmlns="" xmlns:a16="http://schemas.microsoft.com/office/drawing/2014/main" id="{CE8C1205-15CB-4422-8C0C-7BF8DE43FA43}"/>
              </a:ext>
            </a:extLst>
          </p:cNvPr>
          <p:cNvSpPr>
            <a:spLocks noGrp="1" noChangeArrowheads="1"/>
          </p:cNvSpPr>
          <p:nvPr>
            <p:ph type="title"/>
          </p:nvPr>
        </p:nvSpPr>
        <p:spPr>
          <a:xfrm>
            <a:off x="2743200" y="1143000"/>
            <a:ext cx="4804200" cy="522194"/>
          </a:xfrm>
          <a:noFill/>
          <a:extLst>
            <a:ext uri="{91240B29-F687-4F45-9708-019B960494DF}">
              <a14:hiddenLine xmlns:a14="http://schemas.microsoft.com/office/drawing/2010/main" w="12700">
                <a:solidFill>
                  <a:schemeClr val="tx1"/>
                </a:solidFill>
                <a:miter lim="800000"/>
                <a:headEnd/>
                <a:tailEnd/>
              </a14:hiddenLine>
            </a:ext>
          </a:extLst>
        </p:spPr>
        <p:txBody>
          <a:bodyPr vert="horz" wrap="none" lIns="63500" tIns="25400" rIns="63500" bIns="25400" rtlCol="0" anchor="t">
            <a:spAutoFit/>
          </a:bodyPr>
          <a:lstStyle/>
          <a:p>
            <a:pPr eaLnBrk="1" hangingPunct="1"/>
            <a:r>
              <a:rPr lang="en-US" altLang="en-US"/>
              <a:t>Procedural Abstraction</a:t>
            </a:r>
          </a:p>
        </p:txBody>
      </p:sp>
      <p:sp>
        <p:nvSpPr>
          <p:cNvPr id="12293" name="Line 3">
            <a:extLst>
              <a:ext uri="{FF2B5EF4-FFF2-40B4-BE49-F238E27FC236}">
                <a16:creationId xmlns="" xmlns:a16="http://schemas.microsoft.com/office/drawing/2014/main" id="{D867A6D2-6E61-4AAB-876D-9FA8CDC1F8DF}"/>
              </a:ext>
            </a:extLst>
          </p:cNvPr>
          <p:cNvSpPr>
            <a:spLocks noChangeShapeType="1"/>
          </p:cNvSpPr>
          <p:nvPr/>
        </p:nvSpPr>
        <p:spPr bwMode="auto">
          <a:xfrm flipV="1">
            <a:off x="5359400" y="4089400"/>
            <a:ext cx="952500" cy="8890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2294" name="Rectangle 4">
            <a:extLst>
              <a:ext uri="{FF2B5EF4-FFF2-40B4-BE49-F238E27FC236}">
                <a16:creationId xmlns="" xmlns:a16="http://schemas.microsoft.com/office/drawing/2014/main" id="{AB4DFC4E-CB5F-4407-8F78-5231FF6B0962}"/>
              </a:ext>
            </a:extLst>
          </p:cNvPr>
          <p:cNvSpPr>
            <a:spLocks noChangeArrowheads="1"/>
          </p:cNvSpPr>
          <p:nvPr/>
        </p:nvSpPr>
        <p:spPr bwMode="auto">
          <a:xfrm>
            <a:off x="3505200" y="2133600"/>
            <a:ext cx="1727200" cy="3505200"/>
          </a:xfrm>
          <a:prstGeom prst="rect">
            <a:avLst/>
          </a:prstGeom>
          <a:solidFill>
            <a:srgbClr val="3E1403"/>
          </a:solidFill>
          <a:ln>
            <a:noFill/>
          </a:ln>
          <a:effectLst/>
          <a:extLst>
            <a:ext uri="{91240B29-F687-4F45-9708-019B960494DF}">
              <a14:hiddenLine xmlns:a14="http://schemas.microsoft.com/office/drawing/2010/main" w="1270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2295" name="Rectangle 5">
            <a:extLst>
              <a:ext uri="{FF2B5EF4-FFF2-40B4-BE49-F238E27FC236}">
                <a16:creationId xmlns="" xmlns:a16="http://schemas.microsoft.com/office/drawing/2014/main" id="{820D4A4E-FC58-46B9-8812-3408459358DF}"/>
              </a:ext>
            </a:extLst>
          </p:cNvPr>
          <p:cNvSpPr>
            <a:spLocks noChangeArrowheads="1"/>
          </p:cNvSpPr>
          <p:nvPr/>
        </p:nvSpPr>
        <p:spPr bwMode="auto">
          <a:xfrm>
            <a:off x="3505200" y="2135188"/>
            <a:ext cx="1727200" cy="3503612"/>
          </a:xfrm>
          <a:prstGeom prst="rect">
            <a:avLst/>
          </a:prstGeom>
          <a:noFill/>
          <a:ln w="25400">
            <a:solidFill>
              <a:srgbClr val="000000"/>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2296" name="Rectangle 6">
            <a:extLst>
              <a:ext uri="{FF2B5EF4-FFF2-40B4-BE49-F238E27FC236}">
                <a16:creationId xmlns="" xmlns:a16="http://schemas.microsoft.com/office/drawing/2014/main" id="{84F5CEA0-014F-472C-8D4A-AE35EA514303}"/>
              </a:ext>
            </a:extLst>
          </p:cNvPr>
          <p:cNvSpPr>
            <a:spLocks noChangeArrowheads="1"/>
          </p:cNvSpPr>
          <p:nvPr/>
        </p:nvSpPr>
        <p:spPr bwMode="auto">
          <a:xfrm>
            <a:off x="3619500" y="2247900"/>
            <a:ext cx="1498600" cy="33909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2297" name="Rectangle 7">
            <a:extLst>
              <a:ext uri="{FF2B5EF4-FFF2-40B4-BE49-F238E27FC236}">
                <a16:creationId xmlns="" xmlns:a16="http://schemas.microsoft.com/office/drawing/2014/main" id="{39D9BA00-30DE-47CF-A432-76BBEEE3048C}"/>
              </a:ext>
            </a:extLst>
          </p:cNvPr>
          <p:cNvSpPr>
            <a:spLocks noChangeArrowheads="1"/>
          </p:cNvSpPr>
          <p:nvPr/>
        </p:nvSpPr>
        <p:spPr bwMode="auto">
          <a:xfrm>
            <a:off x="3619500" y="2249488"/>
            <a:ext cx="1498600" cy="3389312"/>
          </a:xfrm>
          <a:prstGeom prst="rect">
            <a:avLst/>
          </a:prstGeom>
          <a:solidFill>
            <a:schemeClr val="bg2"/>
          </a:solidFill>
          <a:ln w="254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2298" name="Freeform 8">
            <a:extLst>
              <a:ext uri="{FF2B5EF4-FFF2-40B4-BE49-F238E27FC236}">
                <a16:creationId xmlns="" xmlns:a16="http://schemas.microsoft.com/office/drawing/2014/main" id="{786A6363-2034-466A-9F8E-EBBD47A236D2}"/>
              </a:ext>
            </a:extLst>
          </p:cNvPr>
          <p:cNvSpPr>
            <a:spLocks/>
          </p:cNvSpPr>
          <p:nvPr/>
        </p:nvSpPr>
        <p:spPr bwMode="auto">
          <a:xfrm>
            <a:off x="3632200" y="2260600"/>
            <a:ext cx="1398588" cy="3570288"/>
          </a:xfrm>
          <a:custGeom>
            <a:avLst/>
            <a:gdLst>
              <a:gd name="T0" fmla="*/ 0 w 881"/>
              <a:gd name="T1" fmla="*/ 0 h 1999"/>
              <a:gd name="T2" fmla="*/ 0 w 881"/>
              <a:gd name="T3" fmla="*/ 0 h 1999"/>
              <a:gd name="T4" fmla="*/ 1397000 w 881"/>
              <a:gd name="T5" fmla="*/ 164315 h 1999"/>
              <a:gd name="T6" fmla="*/ 1397000 w 881"/>
              <a:gd name="T7" fmla="*/ 3568502 h 1999"/>
              <a:gd name="T8" fmla="*/ 0 w 881"/>
              <a:gd name="T9" fmla="*/ 3404187 h 1999"/>
              <a:gd name="T10" fmla="*/ 0 w 881"/>
              <a:gd name="T11" fmla="*/ 0 h 199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81" h="1999">
                <a:moveTo>
                  <a:pt x="0" y="0"/>
                </a:moveTo>
                <a:lnTo>
                  <a:pt x="0" y="0"/>
                </a:lnTo>
                <a:lnTo>
                  <a:pt x="880" y="92"/>
                </a:lnTo>
                <a:lnTo>
                  <a:pt x="880" y="1998"/>
                </a:lnTo>
                <a:lnTo>
                  <a:pt x="0" y="1906"/>
                </a:lnTo>
                <a:lnTo>
                  <a:pt x="0" y="0"/>
                </a:lnTo>
              </a:path>
            </a:pathLst>
          </a:custGeom>
          <a:noFill/>
          <a:ln w="254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2299" name="Freeform 9">
            <a:extLst>
              <a:ext uri="{FF2B5EF4-FFF2-40B4-BE49-F238E27FC236}">
                <a16:creationId xmlns="" xmlns:a16="http://schemas.microsoft.com/office/drawing/2014/main" id="{C7883DA5-B2AD-406E-801C-EDB2960AB433}"/>
              </a:ext>
            </a:extLst>
          </p:cNvPr>
          <p:cNvSpPr>
            <a:spLocks/>
          </p:cNvSpPr>
          <p:nvPr/>
        </p:nvSpPr>
        <p:spPr bwMode="auto">
          <a:xfrm>
            <a:off x="3619500" y="2247900"/>
            <a:ext cx="1398588" cy="3570288"/>
          </a:xfrm>
          <a:custGeom>
            <a:avLst/>
            <a:gdLst>
              <a:gd name="T0" fmla="*/ 0 w 881"/>
              <a:gd name="T1" fmla="*/ 0 h 1999"/>
              <a:gd name="T2" fmla="*/ 1397000 w 881"/>
              <a:gd name="T3" fmla="*/ 164315 h 1999"/>
              <a:gd name="T4" fmla="*/ 1397000 w 881"/>
              <a:gd name="T5" fmla="*/ 3568502 h 1999"/>
              <a:gd name="T6" fmla="*/ 0 w 881"/>
              <a:gd name="T7" fmla="*/ 3404187 h 1999"/>
              <a:gd name="T8" fmla="*/ 0 w 881"/>
              <a:gd name="T9" fmla="*/ 0 h 19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1" h="1999">
                <a:moveTo>
                  <a:pt x="0" y="0"/>
                </a:moveTo>
                <a:lnTo>
                  <a:pt x="880" y="92"/>
                </a:lnTo>
                <a:lnTo>
                  <a:pt x="880" y="1998"/>
                </a:lnTo>
                <a:lnTo>
                  <a:pt x="0" y="1906"/>
                </a:lnTo>
                <a:lnTo>
                  <a:pt x="0" y="0"/>
                </a:lnTo>
              </a:path>
            </a:pathLst>
          </a:custGeom>
          <a:solidFill>
            <a:srgbClr val="712000"/>
          </a:solidFill>
          <a:ln w="25400" cap="rnd" cmpd="sng">
            <a:solidFill>
              <a:srgbClr val="712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2300" name="Oval 10">
            <a:extLst>
              <a:ext uri="{FF2B5EF4-FFF2-40B4-BE49-F238E27FC236}">
                <a16:creationId xmlns="" xmlns:a16="http://schemas.microsoft.com/office/drawing/2014/main" id="{B0F84409-C4A9-4382-BEA6-7B6EF3272844}"/>
              </a:ext>
            </a:extLst>
          </p:cNvPr>
          <p:cNvSpPr>
            <a:spLocks noChangeArrowheads="1"/>
          </p:cNvSpPr>
          <p:nvPr/>
        </p:nvSpPr>
        <p:spPr bwMode="auto">
          <a:xfrm>
            <a:off x="4737100" y="3962400"/>
            <a:ext cx="127000" cy="127000"/>
          </a:xfrm>
          <a:prstGeom prst="ellipse">
            <a:avLst/>
          </a:prstGeom>
          <a:solidFill>
            <a:srgbClr val="000000"/>
          </a:solidFill>
          <a:ln>
            <a:noFill/>
          </a:ln>
          <a:effectLst/>
          <a:extLst>
            <a:ext uri="{91240B29-F687-4F45-9708-019B960494DF}">
              <a14:hiddenLine xmlns:a14="http://schemas.microsoft.com/office/drawing/2010/main" w="1270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2301" name="Oval 11">
            <a:extLst>
              <a:ext uri="{FF2B5EF4-FFF2-40B4-BE49-F238E27FC236}">
                <a16:creationId xmlns="" xmlns:a16="http://schemas.microsoft.com/office/drawing/2014/main" id="{ADC40201-B676-40AF-9BCC-64FE05844E74}"/>
              </a:ext>
            </a:extLst>
          </p:cNvPr>
          <p:cNvSpPr>
            <a:spLocks noChangeArrowheads="1"/>
          </p:cNvSpPr>
          <p:nvPr/>
        </p:nvSpPr>
        <p:spPr bwMode="auto">
          <a:xfrm>
            <a:off x="4737100" y="3963989"/>
            <a:ext cx="127000" cy="123825"/>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2302" name="Rectangle 12">
            <a:extLst>
              <a:ext uri="{FF2B5EF4-FFF2-40B4-BE49-F238E27FC236}">
                <a16:creationId xmlns="" xmlns:a16="http://schemas.microsoft.com/office/drawing/2014/main" id="{DA58470C-72BE-4A72-B436-92506010FD14}"/>
              </a:ext>
            </a:extLst>
          </p:cNvPr>
          <p:cNvSpPr>
            <a:spLocks noChangeArrowheads="1"/>
          </p:cNvSpPr>
          <p:nvPr/>
        </p:nvSpPr>
        <p:spPr bwMode="auto">
          <a:xfrm>
            <a:off x="4787900" y="4076700"/>
            <a:ext cx="12700" cy="304800"/>
          </a:xfrm>
          <a:prstGeom prst="rect">
            <a:avLst/>
          </a:prstGeom>
          <a:solidFill>
            <a:srgbClr val="000000"/>
          </a:solidFill>
          <a:ln>
            <a:noFill/>
          </a:ln>
          <a:effectLst/>
          <a:extLst>
            <a:ext uri="{91240B29-F687-4F45-9708-019B960494DF}">
              <a14:hiddenLine xmlns:a14="http://schemas.microsoft.com/office/drawing/2010/main" w="1270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2303" name="Rectangle 13">
            <a:extLst>
              <a:ext uri="{FF2B5EF4-FFF2-40B4-BE49-F238E27FC236}">
                <a16:creationId xmlns="" xmlns:a16="http://schemas.microsoft.com/office/drawing/2014/main" id="{EE05A9C9-0614-44E4-9336-5609A5E3D158}"/>
              </a:ext>
            </a:extLst>
          </p:cNvPr>
          <p:cNvSpPr>
            <a:spLocks noChangeArrowheads="1"/>
          </p:cNvSpPr>
          <p:nvPr/>
        </p:nvSpPr>
        <p:spPr bwMode="auto">
          <a:xfrm>
            <a:off x="4787900" y="4078288"/>
            <a:ext cx="12700" cy="303212"/>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2304" name="Oval 14">
            <a:extLst>
              <a:ext uri="{FF2B5EF4-FFF2-40B4-BE49-F238E27FC236}">
                <a16:creationId xmlns="" xmlns:a16="http://schemas.microsoft.com/office/drawing/2014/main" id="{D3615233-AD7E-4117-A1C9-6C76C19BA2F0}"/>
              </a:ext>
            </a:extLst>
          </p:cNvPr>
          <p:cNvSpPr>
            <a:spLocks noChangeArrowheads="1"/>
          </p:cNvSpPr>
          <p:nvPr/>
        </p:nvSpPr>
        <p:spPr bwMode="auto">
          <a:xfrm>
            <a:off x="4051300" y="2846388"/>
            <a:ext cx="254000" cy="620712"/>
          </a:xfrm>
          <a:prstGeom prst="ellipse">
            <a:avLst/>
          </a:prstGeom>
          <a:solidFill>
            <a:srgbClr val="790015"/>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2305" name="Freeform 15">
            <a:extLst>
              <a:ext uri="{FF2B5EF4-FFF2-40B4-BE49-F238E27FC236}">
                <a16:creationId xmlns="" xmlns:a16="http://schemas.microsoft.com/office/drawing/2014/main" id="{A57B36D5-A6D6-4F36-A48B-AF7EB36E63CC}"/>
              </a:ext>
            </a:extLst>
          </p:cNvPr>
          <p:cNvSpPr>
            <a:spLocks/>
          </p:cNvSpPr>
          <p:nvPr/>
        </p:nvSpPr>
        <p:spPr bwMode="auto">
          <a:xfrm>
            <a:off x="3924300" y="3390900"/>
            <a:ext cx="458788" cy="1271588"/>
          </a:xfrm>
          <a:custGeom>
            <a:avLst/>
            <a:gdLst>
              <a:gd name="T0" fmla="*/ 0 w 289"/>
              <a:gd name="T1" fmla="*/ 0 h 712"/>
              <a:gd name="T2" fmla="*/ 457200 w 289"/>
              <a:gd name="T3" fmla="*/ 203597 h 712"/>
              <a:gd name="T4" fmla="*/ 355600 w 289"/>
              <a:gd name="T5" fmla="*/ 1269802 h 712"/>
              <a:gd name="T6" fmla="*/ 76200 w 289"/>
              <a:gd name="T7" fmla="*/ 1091208 h 712"/>
              <a:gd name="T8" fmla="*/ 0 w 289"/>
              <a:gd name="T9" fmla="*/ 0 h 7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9" h="712">
                <a:moveTo>
                  <a:pt x="0" y="0"/>
                </a:moveTo>
                <a:lnTo>
                  <a:pt x="288" y="114"/>
                </a:lnTo>
                <a:lnTo>
                  <a:pt x="224" y="711"/>
                </a:lnTo>
                <a:lnTo>
                  <a:pt x="48" y="611"/>
                </a:lnTo>
                <a:lnTo>
                  <a:pt x="0" y="0"/>
                </a:lnTo>
              </a:path>
            </a:pathLst>
          </a:custGeom>
          <a:solidFill>
            <a:srgbClr val="790015"/>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2306" name="Line 16">
            <a:extLst>
              <a:ext uri="{FF2B5EF4-FFF2-40B4-BE49-F238E27FC236}">
                <a16:creationId xmlns="" xmlns:a16="http://schemas.microsoft.com/office/drawing/2014/main" id="{689944C5-A2D2-41BF-A2FB-A03367D7BE13}"/>
              </a:ext>
            </a:extLst>
          </p:cNvPr>
          <p:cNvSpPr>
            <a:spLocks noChangeShapeType="1"/>
          </p:cNvSpPr>
          <p:nvPr/>
        </p:nvSpPr>
        <p:spPr bwMode="auto">
          <a:xfrm>
            <a:off x="4381500" y="3621089"/>
            <a:ext cx="114300" cy="8223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2307" name="Line 17">
            <a:extLst>
              <a:ext uri="{FF2B5EF4-FFF2-40B4-BE49-F238E27FC236}">
                <a16:creationId xmlns="" xmlns:a16="http://schemas.microsoft.com/office/drawing/2014/main" id="{912F3B2A-E23C-4790-8256-44FE19A7DE61}"/>
              </a:ext>
            </a:extLst>
          </p:cNvPr>
          <p:cNvSpPr>
            <a:spLocks noChangeShapeType="1"/>
          </p:cNvSpPr>
          <p:nvPr/>
        </p:nvSpPr>
        <p:spPr bwMode="auto">
          <a:xfrm flipV="1">
            <a:off x="4521200" y="4292600"/>
            <a:ext cx="254000" cy="1651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2308" name="Line 18">
            <a:extLst>
              <a:ext uri="{FF2B5EF4-FFF2-40B4-BE49-F238E27FC236}">
                <a16:creationId xmlns="" xmlns:a16="http://schemas.microsoft.com/office/drawing/2014/main" id="{750C1C5E-9E34-4120-8A12-0D7AEE27FEBF}"/>
              </a:ext>
            </a:extLst>
          </p:cNvPr>
          <p:cNvSpPr>
            <a:spLocks noChangeShapeType="1"/>
          </p:cNvSpPr>
          <p:nvPr/>
        </p:nvSpPr>
        <p:spPr bwMode="auto">
          <a:xfrm flipH="1">
            <a:off x="3733800" y="3417889"/>
            <a:ext cx="177800" cy="5429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2309" name="Line 19">
            <a:extLst>
              <a:ext uri="{FF2B5EF4-FFF2-40B4-BE49-F238E27FC236}">
                <a16:creationId xmlns="" xmlns:a16="http://schemas.microsoft.com/office/drawing/2014/main" id="{42CFDC52-2E50-4F39-82FE-9D540F419142}"/>
              </a:ext>
            </a:extLst>
          </p:cNvPr>
          <p:cNvSpPr>
            <a:spLocks noChangeShapeType="1"/>
          </p:cNvSpPr>
          <p:nvPr/>
        </p:nvSpPr>
        <p:spPr bwMode="auto">
          <a:xfrm>
            <a:off x="3746500" y="3989389"/>
            <a:ext cx="228600" cy="3016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2310" name="Line 20">
            <a:extLst>
              <a:ext uri="{FF2B5EF4-FFF2-40B4-BE49-F238E27FC236}">
                <a16:creationId xmlns="" xmlns:a16="http://schemas.microsoft.com/office/drawing/2014/main" id="{CFC84DDA-0BD2-4A3D-A848-A85403E3A5CD}"/>
              </a:ext>
            </a:extLst>
          </p:cNvPr>
          <p:cNvSpPr>
            <a:spLocks noChangeShapeType="1"/>
          </p:cNvSpPr>
          <p:nvPr/>
        </p:nvSpPr>
        <p:spPr bwMode="auto">
          <a:xfrm>
            <a:off x="4279900" y="4675189"/>
            <a:ext cx="177800" cy="6318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2311" name="Line 21">
            <a:extLst>
              <a:ext uri="{FF2B5EF4-FFF2-40B4-BE49-F238E27FC236}">
                <a16:creationId xmlns="" xmlns:a16="http://schemas.microsoft.com/office/drawing/2014/main" id="{05CCF524-EBA0-42C3-809E-F04383625091}"/>
              </a:ext>
            </a:extLst>
          </p:cNvPr>
          <p:cNvSpPr>
            <a:spLocks noChangeShapeType="1"/>
          </p:cNvSpPr>
          <p:nvPr/>
        </p:nvSpPr>
        <p:spPr bwMode="auto">
          <a:xfrm flipH="1">
            <a:off x="4241800" y="5335589"/>
            <a:ext cx="228600" cy="7207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2312" name="Line 22">
            <a:extLst>
              <a:ext uri="{FF2B5EF4-FFF2-40B4-BE49-F238E27FC236}">
                <a16:creationId xmlns="" xmlns:a16="http://schemas.microsoft.com/office/drawing/2014/main" id="{AC277730-35CD-4563-B3DB-21A8C936DC4F}"/>
              </a:ext>
            </a:extLst>
          </p:cNvPr>
          <p:cNvSpPr>
            <a:spLocks noChangeShapeType="1"/>
          </p:cNvSpPr>
          <p:nvPr/>
        </p:nvSpPr>
        <p:spPr bwMode="auto">
          <a:xfrm flipV="1">
            <a:off x="4241800" y="6019800"/>
            <a:ext cx="63500" cy="508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2313" name="Line 23">
            <a:extLst>
              <a:ext uri="{FF2B5EF4-FFF2-40B4-BE49-F238E27FC236}">
                <a16:creationId xmlns="" xmlns:a16="http://schemas.microsoft.com/office/drawing/2014/main" id="{CDE42C27-814B-42B5-B79B-C50B4C4AC3A1}"/>
              </a:ext>
            </a:extLst>
          </p:cNvPr>
          <p:cNvSpPr>
            <a:spLocks noChangeShapeType="1"/>
          </p:cNvSpPr>
          <p:nvPr/>
        </p:nvSpPr>
        <p:spPr bwMode="auto">
          <a:xfrm>
            <a:off x="4000500" y="4497388"/>
            <a:ext cx="88900" cy="68421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2314" name="Line 24">
            <a:extLst>
              <a:ext uri="{FF2B5EF4-FFF2-40B4-BE49-F238E27FC236}">
                <a16:creationId xmlns="" xmlns:a16="http://schemas.microsoft.com/office/drawing/2014/main" id="{2DDF4AD8-DA1D-48EB-BB41-1C4722AF18D4}"/>
              </a:ext>
            </a:extLst>
          </p:cNvPr>
          <p:cNvSpPr>
            <a:spLocks noChangeShapeType="1"/>
          </p:cNvSpPr>
          <p:nvPr/>
        </p:nvSpPr>
        <p:spPr bwMode="auto">
          <a:xfrm flipH="1">
            <a:off x="3683000" y="5210175"/>
            <a:ext cx="419100" cy="63023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2315" name="Line 25">
            <a:extLst>
              <a:ext uri="{FF2B5EF4-FFF2-40B4-BE49-F238E27FC236}">
                <a16:creationId xmlns="" xmlns:a16="http://schemas.microsoft.com/office/drawing/2014/main" id="{5D070264-BB5A-4610-9D32-F190EE072BB8}"/>
              </a:ext>
            </a:extLst>
          </p:cNvPr>
          <p:cNvSpPr>
            <a:spLocks noChangeShapeType="1"/>
          </p:cNvSpPr>
          <p:nvPr/>
        </p:nvSpPr>
        <p:spPr bwMode="auto">
          <a:xfrm flipV="1">
            <a:off x="3695700" y="5829300"/>
            <a:ext cx="76200" cy="254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2316" name="AutoShape 26">
            <a:extLst>
              <a:ext uri="{FF2B5EF4-FFF2-40B4-BE49-F238E27FC236}">
                <a16:creationId xmlns="" xmlns:a16="http://schemas.microsoft.com/office/drawing/2014/main" id="{9A884DF8-B9C2-4836-939C-FF1567EEFF00}"/>
              </a:ext>
            </a:extLst>
          </p:cNvPr>
          <p:cNvSpPr>
            <a:spLocks noChangeArrowheads="1"/>
          </p:cNvSpPr>
          <p:nvPr/>
        </p:nvSpPr>
        <p:spPr bwMode="auto">
          <a:xfrm>
            <a:off x="6489700" y="2044700"/>
            <a:ext cx="2768600" cy="2768600"/>
          </a:xfrm>
          <a:prstGeom prst="roundRect">
            <a:avLst>
              <a:gd name="adj" fmla="val 6616"/>
            </a:avLst>
          </a:prstGeom>
          <a:solidFill>
            <a:srgbClr val="FFFFFF"/>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2317" name="AutoShape 27">
            <a:extLst>
              <a:ext uri="{FF2B5EF4-FFF2-40B4-BE49-F238E27FC236}">
                <a16:creationId xmlns="" xmlns:a16="http://schemas.microsoft.com/office/drawing/2014/main" id="{5DEDC006-D46A-4A57-B401-ECE683888F2A}"/>
              </a:ext>
            </a:extLst>
          </p:cNvPr>
          <p:cNvSpPr>
            <a:spLocks noChangeArrowheads="1"/>
          </p:cNvSpPr>
          <p:nvPr/>
        </p:nvSpPr>
        <p:spPr bwMode="auto">
          <a:xfrm>
            <a:off x="6477000" y="2032000"/>
            <a:ext cx="2794000" cy="2794000"/>
          </a:xfrm>
          <a:prstGeom prst="roundRect">
            <a:avLst>
              <a:gd name="adj" fmla="val 7005"/>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25400">
                <a:solidFill>
                  <a:schemeClr val="tx1"/>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2318" name="Line 28">
            <a:extLst>
              <a:ext uri="{FF2B5EF4-FFF2-40B4-BE49-F238E27FC236}">
                <a16:creationId xmlns="" xmlns:a16="http://schemas.microsoft.com/office/drawing/2014/main" id="{06CB4ABA-C37E-4B9B-89C1-879B579FFF17}"/>
              </a:ext>
            </a:extLst>
          </p:cNvPr>
          <p:cNvSpPr>
            <a:spLocks noChangeShapeType="1"/>
          </p:cNvSpPr>
          <p:nvPr/>
        </p:nvSpPr>
        <p:spPr bwMode="auto">
          <a:xfrm>
            <a:off x="6489700" y="2501900"/>
            <a:ext cx="27305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78205" name="Rectangle 29">
            <a:extLst>
              <a:ext uri="{FF2B5EF4-FFF2-40B4-BE49-F238E27FC236}">
                <a16:creationId xmlns="" xmlns:a16="http://schemas.microsoft.com/office/drawing/2014/main" id="{AA023572-D8A5-45E7-B5FD-B25B3BBAE1C8}"/>
              </a:ext>
            </a:extLst>
          </p:cNvPr>
          <p:cNvSpPr>
            <a:spLocks noChangeArrowheads="1"/>
          </p:cNvSpPr>
          <p:nvPr/>
        </p:nvSpPr>
        <p:spPr bwMode="auto">
          <a:xfrm>
            <a:off x="6678613" y="2014539"/>
            <a:ext cx="695702" cy="3667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pPr>
              <a:defRPr/>
            </a:pPr>
            <a:r>
              <a:rPr lang="en-US" altLang="en-US">
                <a:solidFill>
                  <a:schemeClr val="bg2"/>
                </a:solidFill>
                <a:effectLst>
                  <a:outerShdw blurRad="38100" dist="38100" dir="2700000" algn="tl">
                    <a:srgbClr val="000000"/>
                  </a:outerShdw>
                </a:effectLst>
                <a:latin typeface="Helvetica" panose="020B0604020202020204" pitchFamily="34" charset="0"/>
              </a:rPr>
              <a:t>open</a:t>
            </a:r>
            <a:endParaRPr lang="en-US" altLang="en-US">
              <a:solidFill>
                <a:srgbClr val="AD278D"/>
              </a:solidFill>
              <a:effectLst>
                <a:outerShdw blurRad="38100" dist="38100" dir="2700000" algn="tl">
                  <a:srgbClr val="000000"/>
                </a:outerShdw>
              </a:effectLst>
              <a:latin typeface="Helvetica" panose="020B0604020202020204" pitchFamily="34" charset="0"/>
            </a:endParaRPr>
          </a:p>
        </p:txBody>
      </p:sp>
      <p:sp>
        <p:nvSpPr>
          <p:cNvPr id="12320" name="Line 30">
            <a:extLst>
              <a:ext uri="{FF2B5EF4-FFF2-40B4-BE49-F238E27FC236}">
                <a16:creationId xmlns="" xmlns:a16="http://schemas.microsoft.com/office/drawing/2014/main" id="{BC35039C-A872-4D5D-B9CD-69F534A53B1C}"/>
              </a:ext>
            </a:extLst>
          </p:cNvPr>
          <p:cNvSpPr>
            <a:spLocks noChangeShapeType="1"/>
          </p:cNvSpPr>
          <p:nvPr/>
        </p:nvSpPr>
        <p:spPr bwMode="auto">
          <a:xfrm flipH="1">
            <a:off x="6413500" y="4421189"/>
            <a:ext cx="939800" cy="9620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2321" name="Rectangle 31">
            <a:extLst>
              <a:ext uri="{FF2B5EF4-FFF2-40B4-BE49-F238E27FC236}">
                <a16:creationId xmlns="" xmlns:a16="http://schemas.microsoft.com/office/drawing/2014/main" id="{5C3201DD-479F-461D-A180-AC848B6F76D4}"/>
              </a:ext>
            </a:extLst>
          </p:cNvPr>
          <p:cNvSpPr>
            <a:spLocks noChangeArrowheads="1"/>
          </p:cNvSpPr>
          <p:nvPr/>
        </p:nvSpPr>
        <p:spPr bwMode="auto">
          <a:xfrm>
            <a:off x="5472114" y="5329239"/>
            <a:ext cx="4232275" cy="3635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latin typeface="Helvetica" panose="020B0604020202020204" pitchFamily="34" charset="0"/>
              </a:rPr>
              <a:t>implemented with a "knowledge" of the  </a:t>
            </a:r>
          </a:p>
        </p:txBody>
      </p:sp>
      <p:sp>
        <p:nvSpPr>
          <p:cNvPr id="12322" name="Rectangle 32">
            <a:extLst>
              <a:ext uri="{FF2B5EF4-FFF2-40B4-BE49-F238E27FC236}">
                <a16:creationId xmlns="" xmlns:a16="http://schemas.microsoft.com/office/drawing/2014/main" id="{B3008D82-D79B-4401-B3D7-AC2F0E269689}"/>
              </a:ext>
            </a:extLst>
          </p:cNvPr>
          <p:cNvSpPr>
            <a:spLocks noChangeArrowheads="1"/>
          </p:cNvSpPr>
          <p:nvPr/>
        </p:nvSpPr>
        <p:spPr bwMode="auto">
          <a:xfrm>
            <a:off x="5484813" y="5621339"/>
            <a:ext cx="3675062" cy="3635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latin typeface="Helvetica" panose="020B0604020202020204" pitchFamily="34" charset="0"/>
              </a:rPr>
              <a:t>object that is associated with enter</a:t>
            </a:r>
          </a:p>
        </p:txBody>
      </p:sp>
      <p:sp>
        <p:nvSpPr>
          <p:cNvPr id="178209" name="Rectangle 33">
            <a:extLst>
              <a:ext uri="{FF2B5EF4-FFF2-40B4-BE49-F238E27FC236}">
                <a16:creationId xmlns="" xmlns:a16="http://schemas.microsoft.com/office/drawing/2014/main" id="{E200F97D-3DC1-41EF-9233-233002EE141C}"/>
              </a:ext>
            </a:extLst>
          </p:cNvPr>
          <p:cNvSpPr>
            <a:spLocks noChangeArrowheads="1"/>
          </p:cNvSpPr>
          <p:nvPr/>
        </p:nvSpPr>
        <p:spPr bwMode="auto">
          <a:xfrm>
            <a:off x="6983413" y="2928939"/>
            <a:ext cx="1744662" cy="3635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pPr>
              <a:defRPr/>
            </a:pPr>
            <a:r>
              <a:rPr lang="en-US" altLang="en-US">
                <a:solidFill>
                  <a:schemeClr val="bg2"/>
                </a:solidFill>
                <a:effectLst>
                  <a:outerShdw blurRad="38100" dist="38100" dir="2700000" algn="tl">
                    <a:srgbClr val="000000"/>
                  </a:outerShdw>
                </a:effectLst>
                <a:latin typeface="Helvetica" panose="020B0604020202020204" pitchFamily="34" charset="0"/>
              </a:rPr>
              <a:t>details of enter </a:t>
            </a:r>
          </a:p>
        </p:txBody>
      </p:sp>
      <p:sp>
        <p:nvSpPr>
          <p:cNvPr id="178210" name="Rectangle 34">
            <a:extLst>
              <a:ext uri="{FF2B5EF4-FFF2-40B4-BE49-F238E27FC236}">
                <a16:creationId xmlns="" xmlns:a16="http://schemas.microsoft.com/office/drawing/2014/main" id="{B3F7091C-1D48-47AB-A936-A8B5D7F240C7}"/>
              </a:ext>
            </a:extLst>
          </p:cNvPr>
          <p:cNvSpPr>
            <a:spLocks noChangeArrowheads="1"/>
          </p:cNvSpPr>
          <p:nvPr/>
        </p:nvSpPr>
        <p:spPr bwMode="auto">
          <a:xfrm>
            <a:off x="6983414" y="3157539"/>
            <a:ext cx="1120775" cy="3635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pPr>
              <a:defRPr/>
            </a:pPr>
            <a:r>
              <a:rPr lang="en-US" altLang="en-US">
                <a:solidFill>
                  <a:schemeClr val="bg2"/>
                </a:solidFill>
                <a:effectLst>
                  <a:outerShdw blurRad="38100" dist="38100" dir="2700000" algn="tl">
                    <a:srgbClr val="000000"/>
                  </a:outerShdw>
                </a:effectLst>
                <a:latin typeface="Helvetica" panose="020B0604020202020204" pitchFamily="34" charset="0"/>
              </a:rPr>
              <a:t>algorithm</a:t>
            </a:r>
            <a:endParaRPr lang="en-US" altLang="en-US">
              <a:solidFill>
                <a:srgbClr val="AD278D"/>
              </a:solidFill>
              <a:effectLst>
                <a:outerShdw blurRad="38100" dist="38100" dir="2700000" algn="tl">
                  <a:srgbClr val="000000"/>
                </a:outerShdw>
              </a:effectLst>
              <a:latin typeface="Helvetica" panose="020B0604020202020204" pitchFamily="34" charset="0"/>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F0067F-23C3-4132-80D2-E6348DB17ECE}"/>
              </a:ext>
            </a:extLst>
          </p:cNvPr>
          <p:cNvSpPr>
            <a:spLocks noGrp="1"/>
          </p:cNvSpPr>
          <p:nvPr>
            <p:ph type="title"/>
          </p:nvPr>
        </p:nvSpPr>
        <p:spPr>
          <a:xfrm>
            <a:off x="815009" y="152400"/>
            <a:ext cx="10515600" cy="1145224"/>
          </a:xfrm>
        </p:spPr>
        <p:txBody>
          <a:bodyPr/>
          <a:lstStyle/>
          <a:p>
            <a:r>
              <a:rPr lang="en-GB" b="1" dirty="0">
                <a:solidFill>
                  <a:schemeClr val="bg2"/>
                </a:solidFill>
              </a:rPr>
              <a:t>2. Architecture</a:t>
            </a:r>
            <a:endParaRPr lang="en-GB" dirty="0">
              <a:solidFill>
                <a:schemeClr val="bg2"/>
              </a:solidFill>
            </a:endParaRPr>
          </a:p>
        </p:txBody>
      </p:sp>
      <p:sp>
        <p:nvSpPr>
          <p:cNvPr id="3" name="Content Placeholder 2">
            <a:extLst>
              <a:ext uri="{FF2B5EF4-FFF2-40B4-BE49-F238E27FC236}">
                <a16:creationId xmlns="" xmlns:a16="http://schemas.microsoft.com/office/drawing/2014/main" id="{E07E314F-6D35-4AFF-8DDA-5849F2305B3D}"/>
              </a:ext>
            </a:extLst>
          </p:cNvPr>
          <p:cNvSpPr>
            <a:spLocks noGrp="1"/>
          </p:cNvSpPr>
          <p:nvPr>
            <p:ph idx="1"/>
          </p:nvPr>
        </p:nvSpPr>
        <p:spPr>
          <a:xfrm>
            <a:off x="838200" y="1825625"/>
            <a:ext cx="3962400" cy="4351338"/>
          </a:xfrm>
        </p:spPr>
        <p:txBody>
          <a:bodyPr/>
          <a:lstStyle/>
          <a:p>
            <a:r>
              <a:rPr lang="en-US" dirty="0">
                <a:solidFill>
                  <a:schemeClr val="bg2"/>
                </a:solidFill>
              </a:rPr>
              <a:t>The complete structure of the software is known as software architecture.</a:t>
            </a:r>
          </a:p>
          <a:p>
            <a:r>
              <a:rPr lang="en-US" dirty="0">
                <a:solidFill>
                  <a:schemeClr val="bg2"/>
                </a:solidFill>
              </a:rPr>
              <a:t>Structure provides conceptual integrity for a system in a number of ways.</a:t>
            </a:r>
          </a:p>
          <a:p>
            <a:endParaRPr lang="en-GB" dirty="0">
              <a:solidFill>
                <a:schemeClr val="bg2"/>
              </a:solidFill>
            </a:endParaRPr>
          </a:p>
        </p:txBody>
      </p:sp>
      <p:sp>
        <p:nvSpPr>
          <p:cNvPr id="4" name="Rectangle 3">
            <a:extLst>
              <a:ext uri="{FF2B5EF4-FFF2-40B4-BE49-F238E27FC236}">
                <a16:creationId xmlns="" xmlns:a16="http://schemas.microsoft.com/office/drawing/2014/main" id="{284475AF-0281-4D34-BF6E-80E10FBEE754}"/>
              </a:ext>
            </a:extLst>
          </p:cNvPr>
          <p:cNvSpPr/>
          <p:nvPr/>
        </p:nvSpPr>
        <p:spPr>
          <a:xfrm>
            <a:off x="5234609" y="1219200"/>
            <a:ext cx="6096000" cy="4524315"/>
          </a:xfrm>
          <a:prstGeom prst="rect">
            <a:avLst/>
          </a:prstGeom>
        </p:spPr>
        <p:txBody>
          <a:bodyPr>
            <a:spAutoFit/>
          </a:bodyPr>
          <a:lstStyle/>
          <a:p>
            <a:pPr algn="just">
              <a:defRPr/>
            </a:pPr>
            <a:r>
              <a:rPr lang="en-US" altLang="en-US" b="1" dirty="0">
                <a:solidFill>
                  <a:schemeClr val="bg2"/>
                </a:solidFill>
                <a:latin typeface="Times New Roman" panose="02020603050405020304" pitchFamily="18" charset="0"/>
                <a:cs typeface="Times New Roman" panose="02020603050405020304" pitchFamily="18" charset="0"/>
              </a:rPr>
              <a:t>Structural properties. </a:t>
            </a:r>
            <a:r>
              <a:rPr lang="en-US" altLang="en-US" dirty="0">
                <a:solidFill>
                  <a:schemeClr val="bg2"/>
                </a:solidFill>
                <a:effectLst>
                  <a:outerShdw blurRad="38100" dist="38100" dir="2700000" algn="tl">
                    <a:srgbClr val="FFFFFF"/>
                  </a:outerShdw>
                </a:effectLst>
                <a:latin typeface="Times New Roman" panose="02020603050405020304" pitchFamily="18" charset="0"/>
                <a:cs typeface="Times New Roman" panose="02020603050405020304" pitchFamily="18" charset="0"/>
              </a:rPr>
              <a:t> This aspect of the architectural design representation defines the components of a system (e.g., modules, objects, filters) and the manner in which those components are packaged and interact with one another. For example, objects are packaged to encapsulate both data and the processing that manipulates the data and interact via the invocation of methods </a:t>
            </a:r>
          </a:p>
          <a:p>
            <a:pPr algn="just">
              <a:defRPr/>
            </a:pPr>
            <a:r>
              <a:rPr lang="en-US" altLang="en-US" b="1" dirty="0">
                <a:solidFill>
                  <a:schemeClr val="bg2"/>
                </a:solidFill>
                <a:latin typeface="Times New Roman" panose="02020603050405020304" pitchFamily="18" charset="0"/>
                <a:cs typeface="Times New Roman" panose="02020603050405020304" pitchFamily="18" charset="0"/>
              </a:rPr>
              <a:t>Extra-functional properties. </a:t>
            </a:r>
            <a:r>
              <a:rPr lang="en-US" altLang="en-US" dirty="0">
                <a:solidFill>
                  <a:schemeClr val="bg2"/>
                </a:solidFill>
                <a:effectLst>
                  <a:outerShdw blurRad="38100" dist="38100" dir="2700000" algn="tl">
                    <a:srgbClr val="FFFFFF"/>
                  </a:outerShdw>
                </a:effectLst>
                <a:latin typeface="Times New Roman" panose="02020603050405020304" pitchFamily="18" charset="0"/>
                <a:cs typeface="Times New Roman" panose="02020603050405020304" pitchFamily="18" charset="0"/>
              </a:rPr>
              <a:t> The architectural design description should address how the design architecture achieves requirements for performance, capacity, reliability, security, adaptability, and other system characteristics.</a:t>
            </a:r>
          </a:p>
          <a:p>
            <a:pPr algn="just">
              <a:defRPr/>
            </a:pPr>
            <a:r>
              <a:rPr lang="en-US" altLang="en-US" b="1" dirty="0">
                <a:solidFill>
                  <a:schemeClr val="bg2"/>
                </a:solidFill>
                <a:latin typeface="Times New Roman" panose="02020603050405020304" pitchFamily="18" charset="0"/>
                <a:cs typeface="Times New Roman" panose="02020603050405020304" pitchFamily="18" charset="0"/>
              </a:rPr>
              <a:t>Families of related systems.</a:t>
            </a:r>
            <a:r>
              <a:rPr lang="en-US" altLang="en-US" dirty="0">
                <a:solidFill>
                  <a:schemeClr val="bg2"/>
                </a:solidFill>
                <a:effectLst>
                  <a:outerShdw blurRad="38100" dist="38100" dir="2700000" algn="tl">
                    <a:srgbClr val="FFFFFF"/>
                  </a:outerShdw>
                </a:effectLst>
                <a:latin typeface="Times New Roman" panose="02020603050405020304" pitchFamily="18" charset="0"/>
                <a:cs typeface="Times New Roman" panose="02020603050405020304" pitchFamily="18" charset="0"/>
              </a:rPr>
              <a:t>  The architectural design should draw upon repeatable patterns that are commonly encountered in the design of families of similar systems. In essence, the design should have the ability to reuse architectural building blocks. a</a:t>
            </a:r>
          </a:p>
        </p:txBody>
      </p:sp>
    </p:spTree>
    <p:extLst>
      <p:ext uri="{BB962C8B-B14F-4D97-AF65-F5344CB8AC3E}">
        <p14:creationId xmlns:p14="http://schemas.microsoft.com/office/powerpoint/2010/main" val="308010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F0067F-23C3-4132-80D2-E6348DB17ECE}"/>
              </a:ext>
            </a:extLst>
          </p:cNvPr>
          <p:cNvSpPr>
            <a:spLocks noGrp="1"/>
          </p:cNvSpPr>
          <p:nvPr>
            <p:ph type="title"/>
          </p:nvPr>
        </p:nvSpPr>
        <p:spPr>
          <a:xfrm>
            <a:off x="815009" y="152400"/>
            <a:ext cx="10515600" cy="1145224"/>
          </a:xfrm>
        </p:spPr>
        <p:txBody>
          <a:bodyPr/>
          <a:lstStyle/>
          <a:p>
            <a:r>
              <a:rPr lang="en-US" b="1" dirty="0">
                <a:solidFill>
                  <a:schemeClr val="bg2"/>
                </a:solidFill>
              </a:rPr>
              <a:t>3. Patterns</a:t>
            </a:r>
            <a:endParaRPr lang="en-GB" dirty="0">
              <a:solidFill>
                <a:schemeClr val="bg2"/>
              </a:solidFill>
            </a:endParaRPr>
          </a:p>
        </p:txBody>
      </p:sp>
      <p:sp>
        <p:nvSpPr>
          <p:cNvPr id="3" name="Content Placeholder 2">
            <a:extLst>
              <a:ext uri="{FF2B5EF4-FFF2-40B4-BE49-F238E27FC236}">
                <a16:creationId xmlns="" xmlns:a16="http://schemas.microsoft.com/office/drawing/2014/main" id="{E07E314F-6D35-4AFF-8DDA-5849F2305B3D}"/>
              </a:ext>
            </a:extLst>
          </p:cNvPr>
          <p:cNvSpPr>
            <a:spLocks noGrp="1"/>
          </p:cNvSpPr>
          <p:nvPr>
            <p:ph idx="1"/>
          </p:nvPr>
        </p:nvSpPr>
        <p:spPr>
          <a:xfrm>
            <a:off x="838200" y="1825625"/>
            <a:ext cx="9372600" cy="4351338"/>
          </a:xfrm>
        </p:spPr>
        <p:txBody>
          <a:bodyPr/>
          <a:lstStyle/>
          <a:p>
            <a:pPr marL="457200" indent="-457200">
              <a:buFont typeface="+mj-lt"/>
              <a:buAutoNum type="arabicPeriod"/>
            </a:pPr>
            <a:r>
              <a:rPr lang="en-US" dirty="0">
                <a:solidFill>
                  <a:schemeClr val="bg2"/>
                </a:solidFill>
              </a:rPr>
              <a:t>“A pattern is a named nugget of insight which conveys the essence of a proven solution to a recurring problem within a certain context amidst competing concerns</a:t>
            </a:r>
          </a:p>
          <a:p>
            <a:pPr marL="457200" indent="-457200">
              <a:buFont typeface="+mj-lt"/>
              <a:buAutoNum type="arabicPeriod"/>
            </a:pPr>
            <a:r>
              <a:rPr lang="en-US" dirty="0">
                <a:solidFill>
                  <a:schemeClr val="bg2"/>
                </a:solidFill>
              </a:rPr>
              <a:t>A design pattern can be characterized as “a three-part rule which expresses a relation between a certain context, a problem, and a solution</a:t>
            </a:r>
          </a:p>
          <a:p>
            <a:pPr marL="457200" indent="-457200">
              <a:buFont typeface="+mj-lt"/>
              <a:buAutoNum type="arabicPeriod"/>
            </a:pPr>
            <a:r>
              <a:rPr lang="en-US" b="1" dirty="0">
                <a:solidFill>
                  <a:schemeClr val="bg2"/>
                </a:solidFill>
              </a:rPr>
              <a:t>Component pattern: </a:t>
            </a:r>
            <a:r>
              <a:rPr lang="en-US" dirty="0">
                <a:solidFill>
                  <a:schemeClr val="bg2"/>
                </a:solidFill>
              </a:rPr>
              <a:t>These address a specific element of the design such as an aggregation of components to solve some design problem, relationships among elements.</a:t>
            </a:r>
          </a:p>
          <a:p>
            <a:pPr marL="457200" indent="-457200">
              <a:buFont typeface="+mj-lt"/>
              <a:buAutoNum type="arabicPeriod"/>
            </a:pPr>
            <a:r>
              <a:rPr lang="en-US" b="1" dirty="0">
                <a:solidFill>
                  <a:schemeClr val="bg2"/>
                </a:solidFill>
              </a:rPr>
              <a:t>Design Pattern: </a:t>
            </a:r>
            <a:r>
              <a:rPr lang="en-US" dirty="0">
                <a:solidFill>
                  <a:schemeClr val="bg2"/>
                </a:solidFill>
              </a:rPr>
              <a:t>A medium level pattern type that is used by developer to solve the problem in the design stage of development.</a:t>
            </a:r>
          </a:p>
          <a:p>
            <a:pPr marL="457200" indent="-457200">
              <a:buFont typeface="+mj-lt"/>
              <a:buAutoNum type="arabicPeriod"/>
            </a:pPr>
            <a:endParaRPr lang="en-US" dirty="0">
              <a:solidFill>
                <a:schemeClr val="bg2"/>
              </a:solidFill>
            </a:endParaRPr>
          </a:p>
          <a:p>
            <a:pPr marL="457200" indent="-457200">
              <a:buFont typeface="+mj-lt"/>
              <a:buAutoNum type="arabicPeriod"/>
            </a:pPr>
            <a:endParaRPr lang="en-GB" dirty="0">
              <a:solidFill>
                <a:schemeClr val="bg2"/>
              </a:solidFill>
            </a:endParaRPr>
          </a:p>
        </p:txBody>
      </p:sp>
    </p:spTree>
    <p:extLst>
      <p:ext uri="{BB962C8B-B14F-4D97-AF65-F5344CB8AC3E}">
        <p14:creationId xmlns:p14="http://schemas.microsoft.com/office/powerpoint/2010/main" val="3852871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14340" name="Rectangle 2">
            <a:extLst>
              <a:ext uri="{FF2B5EF4-FFF2-40B4-BE49-F238E27FC236}">
                <a16:creationId xmlns="" xmlns:a16="http://schemas.microsoft.com/office/drawing/2014/main" id="{C47E54A6-5822-44F9-8EC5-902220875A32}"/>
              </a:ext>
            </a:extLst>
          </p:cNvPr>
          <p:cNvSpPr>
            <a:spLocks noGrp="1" noChangeArrowheads="1"/>
          </p:cNvSpPr>
          <p:nvPr>
            <p:ph type="title"/>
          </p:nvPr>
        </p:nvSpPr>
        <p:spPr>
          <a:xfrm>
            <a:off x="764458" y="824331"/>
            <a:ext cx="2844800" cy="633413"/>
          </a:xfrm>
        </p:spPr>
        <p:txBody>
          <a:bodyPr/>
          <a:lstStyle/>
          <a:p>
            <a:pPr eaLnBrk="1" hangingPunct="1"/>
            <a:r>
              <a:rPr lang="en-US" altLang="en-US" dirty="0">
                <a:solidFill>
                  <a:schemeClr val="bg2"/>
                </a:solidFill>
              </a:rPr>
              <a:t>Patterns</a:t>
            </a:r>
          </a:p>
        </p:txBody>
      </p:sp>
      <p:sp>
        <p:nvSpPr>
          <p:cNvPr id="180227" name="Text Box 3">
            <a:extLst>
              <a:ext uri="{FF2B5EF4-FFF2-40B4-BE49-F238E27FC236}">
                <a16:creationId xmlns="" xmlns:a16="http://schemas.microsoft.com/office/drawing/2014/main" id="{A802A857-B940-480C-AECA-1AF53E641136}"/>
              </a:ext>
            </a:extLst>
          </p:cNvPr>
          <p:cNvSpPr txBox="1">
            <a:spLocks noChangeArrowheads="1"/>
          </p:cNvSpPr>
          <p:nvPr/>
        </p:nvSpPr>
        <p:spPr bwMode="auto">
          <a:xfrm>
            <a:off x="762000" y="1776414"/>
            <a:ext cx="10134600" cy="4219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ts val="300"/>
              </a:spcBef>
              <a:defRPr/>
            </a:pPr>
            <a:r>
              <a:rPr lang="en-US" altLang="en-US" sz="2000" b="1" i="1" dirty="0">
                <a:solidFill>
                  <a:schemeClr val="bg2"/>
                </a:solidFill>
                <a:effectLst>
                  <a:outerShdw blurRad="38100" dist="38100" dir="2700000" algn="tl">
                    <a:srgbClr val="FFFFFF"/>
                  </a:outerShdw>
                </a:effectLst>
                <a:latin typeface="Times New Roman" panose="02020603050405020304" pitchFamily="18" charset="0"/>
                <a:cs typeface="Times New Roman" panose="02020603050405020304" pitchFamily="18" charset="0"/>
              </a:rPr>
              <a:t>Design Pattern Template</a:t>
            </a:r>
            <a:endParaRPr lang="en-US" altLang="en-US" b="1" dirty="0">
              <a:solidFill>
                <a:schemeClr val="bg2"/>
              </a:solidFill>
              <a:effectLst>
                <a:outerShdw blurRad="38100" dist="38100" dir="2700000" algn="tl">
                  <a:srgbClr val="FFFFFF"/>
                </a:outerShdw>
              </a:effectLst>
              <a:latin typeface="Times New Roman" panose="02020603050405020304" pitchFamily="18" charset="0"/>
              <a:cs typeface="Times New Roman" panose="02020603050405020304" pitchFamily="18" charset="0"/>
            </a:endParaRPr>
          </a:p>
          <a:p>
            <a:pPr>
              <a:spcBef>
                <a:spcPts val="300"/>
              </a:spcBef>
              <a:defRPr/>
            </a:pPr>
            <a:r>
              <a:rPr lang="en-US" altLang="en-US" b="1" i="1" dirty="0">
                <a:solidFill>
                  <a:schemeClr val="bg2"/>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Pattern name</a:t>
            </a:r>
            <a:r>
              <a:rPr lang="en-US" altLang="en-US" b="1" dirty="0">
                <a:solidFill>
                  <a:schemeClr val="bg2"/>
                </a:solidFill>
                <a:effectLst>
                  <a:outerShdw blurRad="38100" dist="38100" dir="2700000" algn="tl">
                    <a:srgbClr val="FFFFFF"/>
                  </a:outerShdw>
                </a:effectLst>
                <a:latin typeface="Times New Roman" panose="02020603050405020304" pitchFamily="18" charset="0"/>
                <a:cs typeface="Times New Roman" panose="02020603050405020304" pitchFamily="18" charset="0"/>
              </a:rPr>
              <a:t>—describes the essence of the pattern in a short but expressive name </a:t>
            </a:r>
          </a:p>
          <a:p>
            <a:pPr>
              <a:spcBef>
                <a:spcPts val="300"/>
              </a:spcBef>
              <a:defRPr/>
            </a:pPr>
            <a:r>
              <a:rPr lang="en-US" altLang="en-US" b="1" i="1" dirty="0">
                <a:solidFill>
                  <a:schemeClr val="bg2"/>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Intent</a:t>
            </a:r>
            <a:r>
              <a:rPr lang="en-US" altLang="en-US" b="1" dirty="0">
                <a:solidFill>
                  <a:schemeClr val="bg2"/>
                </a:solidFill>
                <a:effectLst>
                  <a:outerShdw blurRad="38100" dist="38100" dir="2700000" algn="tl">
                    <a:srgbClr val="FFFFFF"/>
                  </a:outerShdw>
                </a:effectLst>
                <a:latin typeface="Times New Roman" panose="02020603050405020304" pitchFamily="18" charset="0"/>
                <a:cs typeface="Times New Roman" panose="02020603050405020304" pitchFamily="18" charset="0"/>
              </a:rPr>
              <a:t>—describes the pattern and what it does</a:t>
            </a:r>
          </a:p>
          <a:p>
            <a:pPr>
              <a:spcBef>
                <a:spcPts val="300"/>
              </a:spcBef>
              <a:defRPr/>
            </a:pPr>
            <a:r>
              <a:rPr lang="en-US" altLang="en-US" b="1" i="1" dirty="0">
                <a:solidFill>
                  <a:schemeClr val="bg2"/>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Also-known-as</a:t>
            </a:r>
            <a:r>
              <a:rPr lang="en-US" altLang="en-US" b="1" dirty="0">
                <a:solidFill>
                  <a:schemeClr val="bg2"/>
                </a:solidFill>
                <a:effectLst>
                  <a:outerShdw blurRad="38100" dist="38100" dir="2700000" algn="tl">
                    <a:srgbClr val="FFFFFF"/>
                  </a:outerShdw>
                </a:effectLst>
                <a:latin typeface="Times New Roman" panose="02020603050405020304" pitchFamily="18" charset="0"/>
                <a:cs typeface="Times New Roman" panose="02020603050405020304" pitchFamily="18" charset="0"/>
              </a:rPr>
              <a:t>—lists any synonyms for the pattern</a:t>
            </a:r>
          </a:p>
          <a:p>
            <a:pPr>
              <a:spcBef>
                <a:spcPts val="300"/>
              </a:spcBef>
              <a:defRPr/>
            </a:pPr>
            <a:r>
              <a:rPr lang="en-US" altLang="en-US" b="1" i="1" dirty="0">
                <a:solidFill>
                  <a:schemeClr val="bg2"/>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Motivation</a:t>
            </a:r>
            <a:r>
              <a:rPr lang="en-US" altLang="en-US" b="1" dirty="0">
                <a:solidFill>
                  <a:schemeClr val="bg2"/>
                </a:solidFill>
                <a:effectLst>
                  <a:outerShdw blurRad="38100" dist="38100" dir="2700000" algn="tl">
                    <a:srgbClr val="FFFFFF"/>
                  </a:outerShdw>
                </a:effectLst>
                <a:latin typeface="Times New Roman" panose="02020603050405020304" pitchFamily="18" charset="0"/>
                <a:cs typeface="Times New Roman" panose="02020603050405020304" pitchFamily="18" charset="0"/>
              </a:rPr>
              <a:t>—provides an example of the problem </a:t>
            </a:r>
          </a:p>
          <a:p>
            <a:pPr>
              <a:spcBef>
                <a:spcPts val="300"/>
              </a:spcBef>
              <a:defRPr/>
            </a:pPr>
            <a:r>
              <a:rPr lang="en-US" altLang="en-US" b="1" i="1" dirty="0">
                <a:solidFill>
                  <a:schemeClr val="bg2"/>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Applicability</a:t>
            </a:r>
            <a:r>
              <a:rPr lang="en-US" altLang="en-US" b="1" dirty="0">
                <a:solidFill>
                  <a:schemeClr val="bg2"/>
                </a:solidFill>
                <a:effectLst>
                  <a:outerShdw blurRad="38100" dist="38100" dir="2700000" algn="tl">
                    <a:srgbClr val="FFFFFF"/>
                  </a:outerShdw>
                </a:effectLst>
                <a:latin typeface="Times New Roman" panose="02020603050405020304" pitchFamily="18" charset="0"/>
                <a:cs typeface="Times New Roman" panose="02020603050405020304" pitchFamily="18" charset="0"/>
              </a:rPr>
              <a:t>—notes specific design situations in which the pattern is applicable</a:t>
            </a:r>
          </a:p>
          <a:p>
            <a:pPr>
              <a:spcBef>
                <a:spcPts val="300"/>
              </a:spcBef>
              <a:defRPr/>
            </a:pPr>
            <a:r>
              <a:rPr lang="en-US" altLang="en-US" b="1" i="1" dirty="0">
                <a:solidFill>
                  <a:schemeClr val="bg2"/>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Structure</a:t>
            </a:r>
            <a:r>
              <a:rPr lang="en-US" altLang="en-US" b="1" dirty="0">
                <a:solidFill>
                  <a:schemeClr val="bg2"/>
                </a:solidFill>
                <a:effectLst>
                  <a:outerShdw blurRad="38100" dist="38100" dir="2700000" algn="tl">
                    <a:srgbClr val="FFFFFF"/>
                  </a:outerShdw>
                </a:effectLst>
                <a:latin typeface="Times New Roman" panose="02020603050405020304" pitchFamily="18" charset="0"/>
                <a:cs typeface="Times New Roman" panose="02020603050405020304" pitchFamily="18" charset="0"/>
              </a:rPr>
              <a:t>—describes the classes that are required to implement the pattern</a:t>
            </a:r>
          </a:p>
          <a:p>
            <a:pPr>
              <a:spcBef>
                <a:spcPts val="300"/>
              </a:spcBef>
              <a:defRPr/>
            </a:pPr>
            <a:r>
              <a:rPr lang="en-US" altLang="en-US" b="1" i="1" dirty="0">
                <a:solidFill>
                  <a:schemeClr val="bg2"/>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Participants</a:t>
            </a:r>
            <a:r>
              <a:rPr lang="en-US" altLang="en-US" b="1" dirty="0">
                <a:solidFill>
                  <a:schemeClr val="bg2"/>
                </a:solidFill>
                <a:effectLst>
                  <a:outerShdw blurRad="38100" dist="38100" dir="2700000" algn="tl">
                    <a:srgbClr val="FFFFFF"/>
                  </a:outerShdw>
                </a:effectLst>
                <a:latin typeface="Times New Roman" panose="02020603050405020304" pitchFamily="18" charset="0"/>
                <a:cs typeface="Times New Roman" panose="02020603050405020304" pitchFamily="18" charset="0"/>
              </a:rPr>
              <a:t>—describes the responsibilities of the classes that are required to implement the pattern</a:t>
            </a:r>
          </a:p>
          <a:p>
            <a:pPr>
              <a:spcBef>
                <a:spcPts val="300"/>
              </a:spcBef>
              <a:defRPr/>
            </a:pPr>
            <a:r>
              <a:rPr lang="en-US" altLang="en-US" b="1" i="1" dirty="0">
                <a:solidFill>
                  <a:schemeClr val="bg2"/>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Collaborations</a:t>
            </a:r>
            <a:r>
              <a:rPr lang="en-US" altLang="en-US" b="1" dirty="0">
                <a:solidFill>
                  <a:schemeClr val="bg2"/>
                </a:solidFill>
                <a:effectLst>
                  <a:outerShdw blurRad="38100" dist="38100" dir="2700000" algn="tl">
                    <a:srgbClr val="FFFFFF"/>
                  </a:outerShdw>
                </a:effectLst>
                <a:latin typeface="Times New Roman" panose="02020603050405020304" pitchFamily="18" charset="0"/>
                <a:cs typeface="Times New Roman" panose="02020603050405020304" pitchFamily="18" charset="0"/>
              </a:rPr>
              <a:t>—describes how the participants collaborate to carry out their responsibilities</a:t>
            </a:r>
          </a:p>
          <a:p>
            <a:pPr>
              <a:spcBef>
                <a:spcPts val="300"/>
              </a:spcBef>
              <a:defRPr/>
            </a:pPr>
            <a:r>
              <a:rPr lang="en-US" altLang="en-US" b="1" i="1" dirty="0">
                <a:solidFill>
                  <a:schemeClr val="bg2"/>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Consequences</a:t>
            </a:r>
            <a:r>
              <a:rPr lang="en-US" altLang="en-US" b="1" dirty="0">
                <a:solidFill>
                  <a:schemeClr val="bg2"/>
                </a:solidFill>
                <a:effectLst>
                  <a:outerShdw blurRad="38100" dist="38100" dir="2700000" algn="tl">
                    <a:srgbClr val="FFFFFF"/>
                  </a:outerShdw>
                </a:effectLst>
                <a:latin typeface="Times New Roman" panose="02020603050405020304" pitchFamily="18" charset="0"/>
                <a:cs typeface="Times New Roman" panose="02020603050405020304" pitchFamily="18" charset="0"/>
              </a:rPr>
              <a:t>—describes the “design forces” that affect the pattern and the potential trade-offs that must be considered when the pattern is implemented</a:t>
            </a:r>
          </a:p>
          <a:p>
            <a:pPr>
              <a:spcBef>
                <a:spcPts val="300"/>
              </a:spcBef>
              <a:defRPr/>
            </a:pPr>
            <a:r>
              <a:rPr lang="en-US" altLang="en-US" b="1" i="1" dirty="0">
                <a:solidFill>
                  <a:schemeClr val="bg2"/>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Related patterns</a:t>
            </a:r>
            <a:r>
              <a:rPr lang="en-US" altLang="en-US" b="1" dirty="0">
                <a:solidFill>
                  <a:schemeClr val="bg2"/>
                </a:solidFill>
                <a:effectLst>
                  <a:outerShdw blurRad="38100" dist="38100" dir="2700000" algn="tl">
                    <a:srgbClr val="FFFFFF"/>
                  </a:outerShdw>
                </a:effectLst>
                <a:latin typeface="Times New Roman" panose="02020603050405020304" pitchFamily="18" charset="0"/>
                <a:cs typeface="Times New Roman" panose="02020603050405020304" pitchFamily="18" charset="0"/>
              </a:rPr>
              <a:t>—cross-references related design patterns</a:t>
            </a:r>
          </a:p>
          <a:p>
            <a:pPr>
              <a:lnSpc>
                <a:spcPct val="90000"/>
              </a:lnSpc>
              <a:spcBef>
                <a:spcPct val="50000"/>
              </a:spcBef>
              <a:defRPr/>
            </a:pPr>
            <a:endParaRPr lang="en-US" altLang="en-US" b="1" dirty="0">
              <a:solidFill>
                <a:schemeClr val="bg2"/>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362200"/>
            <a:ext cx="10515600" cy="1145224"/>
          </a:xfrm>
        </p:spPr>
        <p:txBody>
          <a:bodyPr/>
          <a:lstStyle/>
          <a:p>
            <a:pPr algn="ctr"/>
            <a:r>
              <a:rPr lang="en-US" dirty="0"/>
              <a:t>Class 16</a:t>
            </a:r>
            <a:br>
              <a:rPr lang="en-US" dirty="0"/>
            </a:br>
            <a:r>
              <a:rPr lang="en-US" dirty="0" smtClean="0"/>
              <a:t>24-March-2021</a:t>
            </a:r>
            <a:endParaRPr lang="en-US" dirty="0"/>
          </a:p>
        </p:txBody>
      </p:sp>
    </p:spTree>
    <p:extLst>
      <p:ext uri="{BB962C8B-B14F-4D97-AF65-F5344CB8AC3E}">
        <p14:creationId xmlns:p14="http://schemas.microsoft.com/office/powerpoint/2010/main" val="1515573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D0044E8-8C51-4B40-A238-4ECE87C78376}"/>
              </a:ext>
            </a:extLst>
          </p:cNvPr>
          <p:cNvSpPr>
            <a:spLocks noGrp="1"/>
          </p:cNvSpPr>
          <p:nvPr>
            <p:ph idx="1"/>
          </p:nvPr>
        </p:nvSpPr>
        <p:spPr/>
        <p:txBody>
          <a:bodyPr>
            <a:normAutofit/>
          </a:bodyPr>
          <a:lstStyle/>
          <a:p>
            <a:pPr marL="0" indent="0">
              <a:buNone/>
            </a:pPr>
            <a:r>
              <a:rPr lang="en-US" sz="2400" dirty="0">
                <a:solidFill>
                  <a:schemeClr val="bg2"/>
                </a:solidFill>
              </a:rPr>
              <a:t/>
            </a:r>
            <a:br>
              <a:rPr lang="en-US" sz="2400" dirty="0">
                <a:solidFill>
                  <a:schemeClr val="bg2"/>
                </a:solidFill>
              </a:rPr>
            </a:br>
            <a:r>
              <a:rPr lang="en-US" sz="2400" dirty="0">
                <a:solidFill>
                  <a:schemeClr val="bg2"/>
                </a:solidFill>
              </a:rPr>
              <a:t>Software is separately divided into name and addressable components. Sometimes they are called as modules which integrate to satisfy the problem requirements. </a:t>
            </a:r>
          </a:p>
          <a:p>
            <a:pPr marL="0" indent="0">
              <a:buNone/>
            </a:pPr>
            <a:r>
              <a:rPr lang="en-US" sz="2400" dirty="0">
                <a:solidFill>
                  <a:schemeClr val="bg2"/>
                </a:solidFill>
              </a:rPr>
              <a:t>Modularity is the single attribute of a software that permits a program to be managed easily.</a:t>
            </a:r>
          </a:p>
          <a:p>
            <a:pPr marL="0" indent="0">
              <a:buNone/>
            </a:pPr>
            <a:r>
              <a:rPr lang="en-US" sz="2400" dirty="0">
                <a:solidFill>
                  <a:schemeClr val="bg2"/>
                </a:solidFill>
              </a:rPr>
              <a:t>Monolithic software (i.e., a large program composed of a single module) </a:t>
            </a:r>
          </a:p>
          <a:p>
            <a:endParaRPr lang="en-GB" sz="2400" dirty="0">
              <a:solidFill>
                <a:schemeClr val="bg2"/>
              </a:solidFill>
            </a:endParaRPr>
          </a:p>
        </p:txBody>
      </p:sp>
      <p:sp>
        <p:nvSpPr>
          <p:cNvPr id="4" name="Title 1">
            <a:extLst>
              <a:ext uri="{FF2B5EF4-FFF2-40B4-BE49-F238E27FC236}">
                <a16:creationId xmlns="" xmlns:a16="http://schemas.microsoft.com/office/drawing/2014/main" id="{77F0067F-23C3-4132-80D2-E6348DB17ECE}"/>
              </a:ext>
            </a:extLst>
          </p:cNvPr>
          <p:cNvSpPr>
            <a:spLocks noGrp="1"/>
          </p:cNvSpPr>
          <p:nvPr>
            <p:ph type="title"/>
          </p:nvPr>
        </p:nvSpPr>
        <p:spPr>
          <a:xfrm>
            <a:off x="815009" y="152400"/>
            <a:ext cx="10515600" cy="1145224"/>
          </a:xfrm>
        </p:spPr>
        <p:txBody>
          <a:bodyPr/>
          <a:lstStyle/>
          <a:p>
            <a:r>
              <a:rPr lang="en-US" sz="3600" b="1" dirty="0">
                <a:solidFill>
                  <a:schemeClr val="bg2"/>
                </a:solidFill>
              </a:rPr>
              <a:t>4. Modularity</a:t>
            </a:r>
            <a:endParaRPr lang="en-GB" dirty="0">
              <a:solidFill>
                <a:schemeClr val="bg2"/>
              </a:solidFill>
            </a:endParaRPr>
          </a:p>
        </p:txBody>
      </p:sp>
    </p:spTree>
    <p:extLst>
      <p:ext uri="{BB962C8B-B14F-4D97-AF65-F5344CB8AC3E}">
        <p14:creationId xmlns:p14="http://schemas.microsoft.com/office/powerpoint/2010/main" val="3740182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44A3C1C-F1CC-4C30-B374-9F04C8083BFE}"/>
              </a:ext>
            </a:extLst>
          </p:cNvPr>
          <p:cNvSpPr>
            <a:spLocks noGrp="1"/>
          </p:cNvSpPr>
          <p:nvPr>
            <p:ph type="title"/>
          </p:nvPr>
        </p:nvSpPr>
        <p:spPr/>
        <p:txBody>
          <a:bodyPr/>
          <a:lstStyle/>
          <a:p>
            <a:r>
              <a:rPr lang="en-GB" dirty="0"/>
              <a:t>Modularity and Software Cost</a:t>
            </a:r>
          </a:p>
        </p:txBody>
      </p:sp>
      <p:pic>
        <p:nvPicPr>
          <p:cNvPr id="4" name="Content Placeholder 3">
            <a:extLst>
              <a:ext uri="{FF2B5EF4-FFF2-40B4-BE49-F238E27FC236}">
                <a16:creationId xmlns="" xmlns:a16="http://schemas.microsoft.com/office/drawing/2014/main" id="{0E06AD69-6540-4656-969B-D0F6269D6519}"/>
              </a:ext>
            </a:extLst>
          </p:cNvPr>
          <p:cNvPicPr>
            <a:picLocks noGrp="1" noChangeAspect="1"/>
          </p:cNvPicPr>
          <p:nvPr>
            <p:ph idx="1"/>
          </p:nvPr>
        </p:nvPicPr>
        <p:blipFill>
          <a:blip r:embed="rId2"/>
          <a:stretch>
            <a:fillRect/>
          </a:stretch>
        </p:blipFill>
        <p:spPr>
          <a:xfrm>
            <a:off x="2028825" y="1828800"/>
            <a:ext cx="8134350" cy="4578939"/>
          </a:xfrm>
          <a:prstGeom prst="rect">
            <a:avLst/>
          </a:prstGeom>
        </p:spPr>
      </p:pic>
    </p:spTree>
    <p:extLst>
      <p:ext uri="{BB962C8B-B14F-4D97-AF65-F5344CB8AC3E}">
        <p14:creationId xmlns:p14="http://schemas.microsoft.com/office/powerpoint/2010/main" val="604286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a:extLst>
              <a:ext uri="{FF2B5EF4-FFF2-40B4-BE49-F238E27FC236}">
                <a16:creationId xmlns="" xmlns:a16="http://schemas.microsoft.com/office/drawing/2014/main" id="{D7A04894-C41F-408D-A3F7-DEF8E23997F9}"/>
              </a:ext>
            </a:extLst>
          </p:cNvPr>
          <p:cNvSpPr>
            <a:spLocks noGrp="1" noChangeArrowheads="1"/>
          </p:cNvSpPr>
          <p:nvPr>
            <p:ph type="title"/>
          </p:nvPr>
        </p:nvSpPr>
        <p:spPr>
          <a:xfrm>
            <a:off x="2743201" y="1219200"/>
            <a:ext cx="5184775" cy="395288"/>
          </a:xfrm>
          <a:noFill/>
          <a:extLst>
            <a:ext uri="{91240B29-F687-4F45-9708-019B960494DF}">
              <a14:hiddenLine xmlns:a14="http://schemas.microsoft.com/office/drawing/2010/main" w="12700">
                <a:solidFill>
                  <a:schemeClr val="tx1"/>
                </a:solidFill>
                <a:miter lim="800000"/>
                <a:headEnd/>
                <a:tailEnd/>
              </a14:hiddenLine>
            </a:ext>
          </a:extLst>
        </p:spPr>
        <p:txBody>
          <a:bodyPr vert="horz" lIns="90487" tIns="44450" rIns="90487" bIns="44450" rtlCol="0" anchor="ctr">
            <a:normAutofit fontScale="90000"/>
          </a:bodyPr>
          <a:lstStyle/>
          <a:p>
            <a:pPr eaLnBrk="1" hangingPunct="1"/>
            <a:r>
              <a:rPr lang="en-US" altLang="en-US" dirty="0"/>
              <a:t>5. Information Hiding</a:t>
            </a:r>
          </a:p>
        </p:txBody>
      </p:sp>
      <p:grpSp>
        <p:nvGrpSpPr>
          <p:cNvPr id="3" name="Group 2"/>
          <p:cNvGrpSpPr/>
          <p:nvPr/>
        </p:nvGrpSpPr>
        <p:grpSpPr>
          <a:xfrm>
            <a:off x="5105400" y="1905000"/>
            <a:ext cx="6819900" cy="4162425"/>
            <a:chOff x="3405188" y="1930401"/>
            <a:chExt cx="6819900" cy="4162425"/>
          </a:xfrm>
        </p:grpSpPr>
        <p:sp>
          <p:nvSpPr>
            <p:cNvPr id="18437" name="Rectangle 3">
              <a:extLst>
                <a:ext uri="{FF2B5EF4-FFF2-40B4-BE49-F238E27FC236}">
                  <a16:creationId xmlns="" xmlns:a16="http://schemas.microsoft.com/office/drawing/2014/main" id="{97744CA4-D41F-4079-9D9E-7576BA97C683}"/>
                </a:ext>
              </a:extLst>
            </p:cNvPr>
            <p:cNvSpPr>
              <a:spLocks noChangeArrowheads="1"/>
            </p:cNvSpPr>
            <p:nvPr/>
          </p:nvSpPr>
          <p:spPr bwMode="auto">
            <a:xfrm>
              <a:off x="5424488" y="2430464"/>
              <a:ext cx="2501900" cy="3227387"/>
            </a:xfrm>
            <a:prstGeom prst="rect">
              <a:avLst/>
            </a:prstGeom>
            <a:solidFill>
              <a:srgbClr val="FFFFFF"/>
            </a:solidFill>
            <a:ln>
              <a:noFill/>
            </a:ln>
            <a:effectLst/>
            <a:extLs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8438" name="Rectangle 4">
              <a:extLst>
                <a:ext uri="{FF2B5EF4-FFF2-40B4-BE49-F238E27FC236}">
                  <a16:creationId xmlns="" xmlns:a16="http://schemas.microsoft.com/office/drawing/2014/main" id="{D10F5D37-F1FF-4C3D-91FB-94100BF1EBA7}"/>
                </a:ext>
              </a:extLst>
            </p:cNvPr>
            <p:cNvSpPr>
              <a:spLocks noChangeArrowheads="1"/>
            </p:cNvSpPr>
            <p:nvPr/>
          </p:nvSpPr>
          <p:spPr bwMode="auto">
            <a:xfrm>
              <a:off x="5424488" y="2432051"/>
              <a:ext cx="2501900" cy="3222625"/>
            </a:xfrm>
            <a:prstGeom prst="rect">
              <a:avLst/>
            </a:prstGeom>
            <a:solidFill>
              <a:schemeClr val="hlink"/>
            </a:solidFill>
            <a:ln w="25400">
              <a:solidFill>
                <a:schemeClr val="tx1"/>
              </a:solidFill>
              <a:miter lim="800000"/>
              <a:headEnd/>
              <a:tailEnd/>
            </a:ln>
            <a:effectLst>
              <a:outerShdw dist="107763" dir="2700000" algn="ctr" rotWithShape="0">
                <a:schemeClr val="bg2"/>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83301" name="Rectangle 5">
              <a:extLst>
                <a:ext uri="{FF2B5EF4-FFF2-40B4-BE49-F238E27FC236}">
                  <a16:creationId xmlns="" xmlns:a16="http://schemas.microsoft.com/office/drawing/2014/main" id="{C103243C-BF4B-4F11-8567-8FC30519256F}"/>
                </a:ext>
              </a:extLst>
            </p:cNvPr>
            <p:cNvSpPr>
              <a:spLocks noChangeArrowheads="1"/>
            </p:cNvSpPr>
            <p:nvPr/>
          </p:nvSpPr>
          <p:spPr bwMode="auto">
            <a:xfrm>
              <a:off x="5321301" y="1930401"/>
              <a:ext cx="1003479" cy="36676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pPr>
                <a:defRPr/>
              </a:pPr>
              <a:r>
                <a:rPr lang="en-US" altLang="en-US" b="1">
                  <a:effectLst>
                    <a:outerShdw blurRad="38100" dist="38100" dir="2700000" algn="tl">
                      <a:srgbClr val="FFFFFF"/>
                    </a:outerShdw>
                  </a:effectLst>
                  <a:latin typeface="Helvetica" panose="020B0604020202020204" pitchFamily="34" charset="0"/>
                </a:rPr>
                <a:t>module</a:t>
              </a:r>
            </a:p>
          </p:txBody>
        </p:sp>
        <p:sp>
          <p:nvSpPr>
            <p:cNvPr id="18440" name="Freeform 6" descr="10%">
              <a:extLst>
                <a:ext uri="{FF2B5EF4-FFF2-40B4-BE49-F238E27FC236}">
                  <a16:creationId xmlns="" xmlns:a16="http://schemas.microsoft.com/office/drawing/2014/main" id="{669084A6-DE7E-4980-94CC-3731BCDD8D41}"/>
                </a:ext>
              </a:extLst>
            </p:cNvPr>
            <p:cNvSpPr>
              <a:spLocks/>
            </p:cNvSpPr>
            <p:nvPr/>
          </p:nvSpPr>
          <p:spPr bwMode="auto">
            <a:xfrm>
              <a:off x="5780089" y="3611564"/>
              <a:ext cx="1843087" cy="1843087"/>
            </a:xfrm>
            <a:custGeom>
              <a:avLst/>
              <a:gdLst>
                <a:gd name="T0" fmla="*/ 555625 w 1161"/>
                <a:gd name="T1" fmla="*/ 114300 h 1032"/>
                <a:gd name="T2" fmla="*/ 403225 w 1161"/>
                <a:gd name="T3" fmla="*/ 75009 h 1032"/>
                <a:gd name="T4" fmla="*/ 303212 w 1161"/>
                <a:gd name="T5" fmla="*/ 75009 h 1032"/>
                <a:gd name="T6" fmla="*/ 265112 w 1161"/>
                <a:gd name="T7" fmla="*/ 126802 h 1032"/>
                <a:gd name="T8" fmla="*/ 239712 w 1161"/>
                <a:gd name="T9" fmla="*/ 189309 h 1032"/>
                <a:gd name="T10" fmla="*/ 252412 w 1161"/>
                <a:gd name="T11" fmla="*/ 276820 h 1032"/>
                <a:gd name="T12" fmla="*/ 227012 w 1161"/>
                <a:gd name="T13" fmla="*/ 378619 h 1032"/>
                <a:gd name="T14" fmla="*/ 138112 w 1161"/>
                <a:gd name="T15" fmla="*/ 491133 h 1032"/>
                <a:gd name="T16" fmla="*/ 63500 w 1161"/>
                <a:gd name="T17" fmla="*/ 592931 h 1032"/>
                <a:gd name="T18" fmla="*/ 12700 w 1161"/>
                <a:gd name="T19" fmla="*/ 692944 h 1032"/>
                <a:gd name="T20" fmla="*/ 12700 w 1161"/>
                <a:gd name="T21" fmla="*/ 794742 h 1032"/>
                <a:gd name="T22" fmla="*/ 50800 w 1161"/>
                <a:gd name="T23" fmla="*/ 882253 h 1032"/>
                <a:gd name="T24" fmla="*/ 38100 w 1161"/>
                <a:gd name="T25" fmla="*/ 1096565 h 1032"/>
                <a:gd name="T26" fmla="*/ 25400 w 1161"/>
                <a:gd name="T27" fmla="*/ 1223367 h 1032"/>
                <a:gd name="T28" fmla="*/ 76200 w 1161"/>
                <a:gd name="T29" fmla="*/ 1375172 h 1032"/>
                <a:gd name="T30" fmla="*/ 163512 w 1161"/>
                <a:gd name="T31" fmla="*/ 1500187 h 1032"/>
                <a:gd name="T32" fmla="*/ 277812 w 1161"/>
                <a:gd name="T33" fmla="*/ 1601986 h 1032"/>
                <a:gd name="T34" fmla="*/ 441325 w 1161"/>
                <a:gd name="T35" fmla="*/ 1639490 h 1032"/>
                <a:gd name="T36" fmla="*/ 604837 w 1161"/>
                <a:gd name="T37" fmla="*/ 1614487 h 1032"/>
                <a:gd name="T38" fmla="*/ 769937 w 1161"/>
                <a:gd name="T39" fmla="*/ 1589484 h 1032"/>
                <a:gd name="T40" fmla="*/ 1009650 w 1161"/>
                <a:gd name="T41" fmla="*/ 1626989 h 1032"/>
                <a:gd name="T42" fmla="*/ 1198562 w 1161"/>
                <a:gd name="T43" fmla="*/ 1714500 h 1032"/>
                <a:gd name="T44" fmla="*/ 1374775 w 1161"/>
                <a:gd name="T45" fmla="*/ 1803796 h 1032"/>
                <a:gd name="T46" fmla="*/ 1512887 w 1161"/>
                <a:gd name="T47" fmla="*/ 1841301 h 1032"/>
                <a:gd name="T48" fmla="*/ 1550987 w 1161"/>
                <a:gd name="T49" fmla="*/ 1816298 h 1032"/>
                <a:gd name="T50" fmla="*/ 1550987 w 1161"/>
                <a:gd name="T51" fmla="*/ 1689496 h 1032"/>
                <a:gd name="T52" fmla="*/ 1512887 w 1161"/>
                <a:gd name="T53" fmla="*/ 1614487 h 1032"/>
                <a:gd name="T54" fmla="*/ 1525587 w 1161"/>
                <a:gd name="T55" fmla="*/ 1512689 h 1032"/>
                <a:gd name="T56" fmla="*/ 1601787 w 1161"/>
                <a:gd name="T57" fmla="*/ 1387673 h 1032"/>
                <a:gd name="T58" fmla="*/ 1703387 w 1161"/>
                <a:gd name="T59" fmla="*/ 1273373 h 1032"/>
                <a:gd name="T60" fmla="*/ 1816100 w 1161"/>
                <a:gd name="T61" fmla="*/ 1109067 h 1032"/>
                <a:gd name="T62" fmla="*/ 1841500 w 1161"/>
                <a:gd name="T63" fmla="*/ 996553 h 1032"/>
                <a:gd name="T64" fmla="*/ 1803400 w 1161"/>
                <a:gd name="T65" fmla="*/ 907256 h 1032"/>
                <a:gd name="T66" fmla="*/ 1627187 w 1161"/>
                <a:gd name="T67" fmla="*/ 757237 h 1032"/>
                <a:gd name="T68" fmla="*/ 1538287 w 1161"/>
                <a:gd name="T69" fmla="*/ 719733 h 1032"/>
                <a:gd name="T70" fmla="*/ 1525587 w 1161"/>
                <a:gd name="T71" fmla="*/ 617934 h 1032"/>
                <a:gd name="T72" fmla="*/ 1601787 w 1161"/>
                <a:gd name="T73" fmla="*/ 453628 h 1032"/>
                <a:gd name="T74" fmla="*/ 1677987 w 1161"/>
                <a:gd name="T75" fmla="*/ 328612 h 1032"/>
                <a:gd name="T76" fmla="*/ 1716087 w 1161"/>
                <a:gd name="T77" fmla="*/ 201811 h 1032"/>
                <a:gd name="T78" fmla="*/ 1639887 w 1161"/>
                <a:gd name="T79" fmla="*/ 151805 h 1032"/>
                <a:gd name="T80" fmla="*/ 1538287 w 1161"/>
                <a:gd name="T81" fmla="*/ 151805 h 1032"/>
                <a:gd name="T82" fmla="*/ 1425575 w 1161"/>
                <a:gd name="T83" fmla="*/ 126802 h 1032"/>
                <a:gd name="T84" fmla="*/ 1311275 w 1161"/>
                <a:gd name="T85" fmla="*/ 50006 h 1032"/>
                <a:gd name="T86" fmla="*/ 1273175 w 1161"/>
                <a:gd name="T87" fmla="*/ 12502 h 1032"/>
                <a:gd name="T88" fmla="*/ 1211262 w 1161"/>
                <a:gd name="T89" fmla="*/ 0 h 1032"/>
                <a:gd name="T90" fmla="*/ 1109662 w 1161"/>
                <a:gd name="T91" fmla="*/ 0 h 1032"/>
                <a:gd name="T92" fmla="*/ 958850 w 1161"/>
                <a:gd name="T93" fmla="*/ 37505 h 1032"/>
                <a:gd name="T94" fmla="*/ 806450 w 1161"/>
                <a:gd name="T95" fmla="*/ 87511 h 1032"/>
                <a:gd name="T96" fmla="*/ 642937 w 1161"/>
                <a:gd name="T97" fmla="*/ 164306 h 10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61" h="1032">
                  <a:moveTo>
                    <a:pt x="421" y="92"/>
                  </a:moveTo>
                  <a:lnTo>
                    <a:pt x="397" y="85"/>
                  </a:lnTo>
                  <a:lnTo>
                    <a:pt x="350" y="64"/>
                  </a:lnTo>
                  <a:lnTo>
                    <a:pt x="318" y="56"/>
                  </a:lnTo>
                  <a:lnTo>
                    <a:pt x="278" y="42"/>
                  </a:lnTo>
                  <a:lnTo>
                    <a:pt x="254" y="42"/>
                  </a:lnTo>
                  <a:lnTo>
                    <a:pt x="222" y="35"/>
                  </a:lnTo>
                  <a:lnTo>
                    <a:pt x="199" y="42"/>
                  </a:lnTo>
                  <a:lnTo>
                    <a:pt x="191" y="42"/>
                  </a:lnTo>
                  <a:lnTo>
                    <a:pt x="183" y="49"/>
                  </a:lnTo>
                  <a:lnTo>
                    <a:pt x="175" y="56"/>
                  </a:lnTo>
                  <a:lnTo>
                    <a:pt x="167" y="71"/>
                  </a:lnTo>
                  <a:lnTo>
                    <a:pt x="159" y="78"/>
                  </a:lnTo>
                  <a:lnTo>
                    <a:pt x="151" y="92"/>
                  </a:lnTo>
                  <a:lnTo>
                    <a:pt x="151" y="106"/>
                  </a:lnTo>
                  <a:lnTo>
                    <a:pt x="151" y="120"/>
                  </a:lnTo>
                  <a:lnTo>
                    <a:pt x="159" y="141"/>
                  </a:lnTo>
                  <a:lnTo>
                    <a:pt x="159" y="155"/>
                  </a:lnTo>
                  <a:lnTo>
                    <a:pt x="159" y="177"/>
                  </a:lnTo>
                  <a:lnTo>
                    <a:pt x="151" y="191"/>
                  </a:lnTo>
                  <a:lnTo>
                    <a:pt x="143" y="212"/>
                  </a:lnTo>
                  <a:lnTo>
                    <a:pt x="127" y="226"/>
                  </a:lnTo>
                  <a:lnTo>
                    <a:pt x="103" y="254"/>
                  </a:lnTo>
                  <a:lnTo>
                    <a:pt x="87" y="275"/>
                  </a:lnTo>
                  <a:lnTo>
                    <a:pt x="72" y="290"/>
                  </a:lnTo>
                  <a:lnTo>
                    <a:pt x="64" y="297"/>
                  </a:lnTo>
                  <a:lnTo>
                    <a:pt x="40" y="332"/>
                  </a:lnTo>
                  <a:lnTo>
                    <a:pt x="24" y="353"/>
                  </a:lnTo>
                  <a:lnTo>
                    <a:pt x="16" y="367"/>
                  </a:lnTo>
                  <a:lnTo>
                    <a:pt x="8" y="388"/>
                  </a:lnTo>
                  <a:lnTo>
                    <a:pt x="0" y="417"/>
                  </a:lnTo>
                  <a:lnTo>
                    <a:pt x="8" y="431"/>
                  </a:lnTo>
                  <a:lnTo>
                    <a:pt x="8" y="445"/>
                  </a:lnTo>
                  <a:lnTo>
                    <a:pt x="16" y="452"/>
                  </a:lnTo>
                  <a:lnTo>
                    <a:pt x="24" y="466"/>
                  </a:lnTo>
                  <a:lnTo>
                    <a:pt x="32" y="494"/>
                  </a:lnTo>
                  <a:lnTo>
                    <a:pt x="32" y="537"/>
                  </a:lnTo>
                  <a:lnTo>
                    <a:pt x="32" y="586"/>
                  </a:lnTo>
                  <a:lnTo>
                    <a:pt x="24" y="614"/>
                  </a:lnTo>
                  <a:lnTo>
                    <a:pt x="24" y="628"/>
                  </a:lnTo>
                  <a:lnTo>
                    <a:pt x="16" y="657"/>
                  </a:lnTo>
                  <a:lnTo>
                    <a:pt x="16" y="685"/>
                  </a:lnTo>
                  <a:lnTo>
                    <a:pt x="24" y="713"/>
                  </a:lnTo>
                  <a:lnTo>
                    <a:pt x="32" y="741"/>
                  </a:lnTo>
                  <a:lnTo>
                    <a:pt x="48" y="770"/>
                  </a:lnTo>
                  <a:lnTo>
                    <a:pt x="64" y="798"/>
                  </a:lnTo>
                  <a:lnTo>
                    <a:pt x="87" y="826"/>
                  </a:lnTo>
                  <a:lnTo>
                    <a:pt x="103" y="840"/>
                  </a:lnTo>
                  <a:lnTo>
                    <a:pt x="119" y="854"/>
                  </a:lnTo>
                  <a:lnTo>
                    <a:pt x="143" y="876"/>
                  </a:lnTo>
                  <a:lnTo>
                    <a:pt x="175" y="897"/>
                  </a:lnTo>
                  <a:lnTo>
                    <a:pt x="215" y="911"/>
                  </a:lnTo>
                  <a:lnTo>
                    <a:pt x="246" y="918"/>
                  </a:lnTo>
                  <a:lnTo>
                    <a:pt x="278" y="918"/>
                  </a:lnTo>
                  <a:lnTo>
                    <a:pt x="318" y="918"/>
                  </a:lnTo>
                  <a:lnTo>
                    <a:pt x="358" y="911"/>
                  </a:lnTo>
                  <a:lnTo>
                    <a:pt x="381" y="904"/>
                  </a:lnTo>
                  <a:lnTo>
                    <a:pt x="405" y="897"/>
                  </a:lnTo>
                  <a:lnTo>
                    <a:pt x="453" y="890"/>
                  </a:lnTo>
                  <a:lnTo>
                    <a:pt x="485" y="890"/>
                  </a:lnTo>
                  <a:lnTo>
                    <a:pt x="532" y="890"/>
                  </a:lnTo>
                  <a:lnTo>
                    <a:pt x="580" y="897"/>
                  </a:lnTo>
                  <a:lnTo>
                    <a:pt x="636" y="911"/>
                  </a:lnTo>
                  <a:lnTo>
                    <a:pt x="675" y="925"/>
                  </a:lnTo>
                  <a:lnTo>
                    <a:pt x="723" y="946"/>
                  </a:lnTo>
                  <a:lnTo>
                    <a:pt x="755" y="960"/>
                  </a:lnTo>
                  <a:lnTo>
                    <a:pt x="787" y="975"/>
                  </a:lnTo>
                  <a:lnTo>
                    <a:pt x="826" y="996"/>
                  </a:lnTo>
                  <a:lnTo>
                    <a:pt x="866" y="1010"/>
                  </a:lnTo>
                  <a:lnTo>
                    <a:pt x="906" y="1024"/>
                  </a:lnTo>
                  <a:lnTo>
                    <a:pt x="930" y="1031"/>
                  </a:lnTo>
                  <a:lnTo>
                    <a:pt x="953" y="1031"/>
                  </a:lnTo>
                  <a:lnTo>
                    <a:pt x="961" y="1031"/>
                  </a:lnTo>
                  <a:lnTo>
                    <a:pt x="969" y="1024"/>
                  </a:lnTo>
                  <a:lnTo>
                    <a:pt x="977" y="1017"/>
                  </a:lnTo>
                  <a:lnTo>
                    <a:pt x="985" y="1003"/>
                  </a:lnTo>
                  <a:lnTo>
                    <a:pt x="985" y="975"/>
                  </a:lnTo>
                  <a:lnTo>
                    <a:pt x="977" y="946"/>
                  </a:lnTo>
                  <a:lnTo>
                    <a:pt x="969" y="925"/>
                  </a:lnTo>
                  <a:lnTo>
                    <a:pt x="961" y="911"/>
                  </a:lnTo>
                  <a:lnTo>
                    <a:pt x="953" y="904"/>
                  </a:lnTo>
                  <a:lnTo>
                    <a:pt x="953" y="890"/>
                  </a:lnTo>
                  <a:lnTo>
                    <a:pt x="953" y="869"/>
                  </a:lnTo>
                  <a:lnTo>
                    <a:pt x="961" y="847"/>
                  </a:lnTo>
                  <a:lnTo>
                    <a:pt x="969" y="826"/>
                  </a:lnTo>
                  <a:lnTo>
                    <a:pt x="985" y="805"/>
                  </a:lnTo>
                  <a:lnTo>
                    <a:pt x="1009" y="777"/>
                  </a:lnTo>
                  <a:lnTo>
                    <a:pt x="1041" y="741"/>
                  </a:lnTo>
                  <a:lnTo>
                    <a:pt x="1057" y="727"/>
                  </a:lnTo>
                  <a:lnTo>
                    <a:pt x="1073" y="713"/>
                  </a:lnTo>
                  <a:lnTo>
                    <a:pt x="1104" y="678"/>
                  </a:lnTo>
                  <a:lnTo>
                    <a:pt x="1120" y="657"/>
                  </a:lnTo>
                  <a:lnTo>
                    <a:pt x="1144" y="621"/>
                  </a:lnTo>
                  <a:lnTo>
                    <a:pt x="1152" y="593"/>
                  </a:lnTo>
                  <a:lnTo>
                    <a:pt x="1160" y="572"/>
                  </a:lnTo>
                  <a:lnTo>
                    <a:pt x="1160" y="558"/>
                  </a:lnTo>
                  <a:lnTo>
                    <a:pt x="1152" y="537"/>
                  </a:lnTo>
                  <a:lnTo>
                    <a:pt x="1144" y="523"/>
                  </a:lnTo>
                  <a:lnTo>
                    <a:pt x="1136" y="508"/>
                  </a:lnTo>
                  <a:lnTo>
                    <a:pt x="1104" y="466"/>
                  </a:lnTo>
                  <a:lnTo>
                    <a:pt x="1073" y="445"/>
                  </a:lnTo>
                  <a:lnTo>
                    <a:pt x="1025" y="424"/>
                  </a:lnTo>
                  <a:lnTo>
                    <a:pt x="1001" y="417"/>
                  </a:lnTo>
                  <a:lnTo>
                    <a:pt x="993" y="417"/>
                  </a:lnTo>
                  <a:lnTo>
                    <a:pt x="969" y="403"/>
                  </a:lnTo>
                  <a:lnTo>
                    <a:pt x="961" y="388"/>
                  </a:lnTo>
                  <a:lnTo>
                    <a:pt x="961" y="374"/>
                  </a:lnTo>
                  <a:lnTo>
                    <a:pt x="961" y="346"/>
                  </a:lnTo>
                  <a:lnTo>
                    <a:pt x="969" y="325"/>
                  </a:lnTo>
                  <a:lnTo>
                    <a:pt x="985" y="290"/>
                  </a:lnTo>
                  <a:lnTo>
                    <a:pt x="1009" y="254"/>
                  </a:lnTo>
                  <a:lnTo>
                    <a:pt x="1025" y="233"/>
                  </a:lnTo>
                  <a:lnTo>
                    <a:pt x="1041" y="212"/>
                  </a:lnTo>
                  <a:lnTo>
                    <a:pt x="1057" y="184"/>
                  </a:lnTo>
                  <a:lnTo>
                    <a:pt x="1073" y="155"/>
                  </a:lnTo>
                  <a:lnTo>
                    <a:pt x="1081" y="127"/>
                  </a:lnTo>
                  <a:lnTo>
                    <a:pt x="1081" y="113"/>
                  </a:lnTo>
                  <a:lnTo>
                    <a:pt x="1073" y="99"/>
                  </a:lnTo>
                  <a:lnTo>
                    <a:pt x="1049" y="85"/>
                  </a:lnTo>
                  <a:lnTo>
                    <a:pt x="1033" y="85"/>
                  </a:lnTo>
                  <a:lnTo>
                    <a:pt x="1017" y="85"/>
                  </a:lnTo>
                  <a:lnTo>
                    <a:pt x="1001" y="85"/>
                  </a:lnTo>
                  <a:lnTo>
                    <a:pt x="969" y="85"/>
                  </a:lnTo>
                  <a:lnTo>
                    <a:pt x="945" y="85"/>
                  </a:lnTo>
                  <a:lnTo>
                    <a:pt x="922" y="78"/>
                  </a:lnTo>
                  <a:lnTo>
                    <a:pt x="898" y="71"/>
                  </a:lnTo>
                  <a:lnTo>
                    <a:pt x="866" y="56"/>
                  </a:lnTo>
                  <a:lnTo>
                    <a:pt x="842" y="42"/>
                  </a:lnTo>
                  <a:lnTo>
                    <a:pt x="826" y="28"/>
                  </a:lnTo>
                  <a:lnTo>
                    <a:pt x="818" y="21"/>
                  </a:lnTo>
                  <a:lnTo>
                    <a:pt x="810" y="14"/>
                  </a:lnTo>
                  <a:lnTo>
                    <a:pt x="802" y="7"/>
                  </a:lnTo>
                  <a:lnTo>
                    <a:pt x="795" y="7"/>
                  </a:lnTo>
                  <a:lnTo>
                    <a:pt x="771" y="0"/>
                  </a:lnTo>
                  <a:lnTo>
                    <a:pt x="763" y="0"/>
                  </a:lnTo>
                  <a:lnTo>
                    <a:pt x="739" y="0"/>
                  </a:lnTo>
                  <a:lnTo>
                    <a:pt x="715" y="0"/>
                  </a:lnTo>
                  <a:lnTo>
                    <a:pt x="699" y="0"/>
                  </a:lnTo>
                  <a:lnTo>
                    <a:pt x="659" y="7"/>
                  </a:lnTo>
                  <a:lnTo>
                    <a:pt x="636" y="14"/>
                  </a:lnTo>
                  <a:lnTo>
                    <a:pt x="604" y="21"/>
                  </a:lnTo>
                  <a:lnTo>
                    <a:pt x="580" y="28"/>
                  </a:lnTo>
                  <a:lnTo>
                    <a:pt x="540" y="42"/>
                  </a:lnTo>
                  <a:lnTo>
                    <a:pt x="508" y="49"/>
                  </a:lnTo>
                  <a:lnTo>
                    <a:pt x="469" y="64"/>
                  </a:lnTo>
                  <a:lnTo>
                    <a:pt x="421" y="85"/>
                  </a:lnTo>
                  <a:lnTo>
                    <a:pt x="405" y="92"/>
                  </a:lnTo>
                  <a:lnTo>
                    <a:pt x="421" y="92"/>
                  </a:lnTo>
                </a:path>
              </a:pathLst>
            </a:custGeom>
            <a:blipFill dpi="0" rotWithShape="0">
              <a:blip r:embed="rId2"/>
              <a:srcRect/>
              <a:tile tx="0" ty="0" sx="100000" sy="100000" flip="none" algn="tl"/>
            </a:blipFill>
            <a:ln>
              <a:noFill/>
            </a:ln>
            <a:effectLst/>
            <a:extLst>
              <a:ext uri="{91240B29-F687-4F45-9708-019B960494DF}">
                <a14:hiddenLine xmlns:a14="http://schemas.microsoft.com/office/drawing/2010/main" w="12700" cap="rnd" cmpd="sng">
                  <a:solidFill>
                    <a:schemeClr val="folHlink"/>
                  </a:solidFill>
                  <a:prstDash val="solid"/>
                  <a:round/>
                  <a:headEnd type="none" w="med" len="med"/>
                  <a:tailEnd type="triangle" w="med" len="me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en-GB"/>
            </a:p>
          </p:txBody>
        </p:sp>
        <p:sp>
          <p:nvSpPr>
            <p:cNvPr id="18441" name="Freeform 7">
              <a:extLst>
                <a:ext uri="{FF2B5EF4-FFF2-40B4-BE49-F238E27FC236}">
                  <a16:creationId xmlns="" xmlns:a16="http://schemas.microsoft.com/office/drawing/2014/main" id="{25387C8E-E498-46AD-A532-C2EF2471F208}"/>
                </a:ext>
              </a:extLst>
            </p:cNvPr>
            <p:cNvSpPr>
              <a:spLocks/>
            </p:cNvSpPr>
            <p:nvPr/>
          </p:nvSpPr>
          <p:spPr bwMode="auto">
            <a:xfrm>
              <a:off x="5780089" y="3611564"/>
              <a:ext cx="1855787" cy="1855787"/>
            </a:xfrm>
            <a:custGeom>
              <a:avLst/>
              <a:gdLst>
                <a:gd name="T0" fmla="*/ 558800 w 1169"/>
                <a:gd name="T1" fmla="*/ 114312 h 1039"/>
                <a:gd name="T2" fmla="*/ 406400 w 1169"/>
                <a:gd name="T3" fmla="*/ 76804 h 1039"/>
                <a:gd name="T4" fmla="*/ 304800 w 1169"/>
                <a:gd name="T5" fmla="*/ 76804 h 1039"/>
                <a:gd name="T6" fmla="*/ 266700 w 1169"/>
                <a:gd name="T7" fmla="*/ 126815 h 1039"/>
                <a:gd name="T8" fmla="*/ 241300 w 1169"/>
                <a:gd name="T9" fmla="*/ 191116 h 1039"/>
                <a:gd name="T10" fmla="*/ 254000 w 1169"/>
                <a:gd name="T11" fmla="*/ 278636 h 1039"/>
                <a:gd name="T12" fmla="*/ 228600 w 1169"/>
                <a:gd name="T13" fmla="*/ 380445 h 1039"/>
                <a:gd name="T14" fmla="*/ 139700 w 1169"/>
                <a:gd name="T15" fmla="*/ 494757 h 1039"/>
                <a:gd name="T16" fmla="*/ 63500 w 1169"/>
                <a:gd name="T17" fmla="*/ 596567 h 1039"/>
                <a:gd name="T18" fmla="*/ 12700 w 1169"/>
                <a:gd name="T19" fmla="*/ 698376 h 1039"/>
                <a:gd name="T20" fmla="*/ 12700 w 1169"/>
                <a:gd name="T21" fmla="*/ 800185 h 1039"/>
                <a:gd name="T22" fmla="*/ 50800 w 1169"/>
                <a:gd name="T23" fmla="*/ 889492 h 1039"/>
                <a:gd name="T24" fmla="*/ 38100 w 1169"/>
                <a:gd name="T25" fmla="*/ 1105613 h 1039"/>
                <a:gd name="T26" fmla="*/ 25400 w 1169"/>
                <a:gd name="T27" fmla="*/ 1232428 h 1039"/>
                <a:gd name="T28" fmla="*/ 76200 w 1169"/>
                <a:gd name="T29" fmla="*/ 1384249 h 1039"/>
                <a:gd name="T30" fmla="*/ 165100 w 1169"/>
                <a:gd name="T31" fmla="*/ 1511064 h 1039"/>
                <a:gd name="T32" fmla="*/ 279400 w 1169"/>
                <a:gd name="T33" fmla="*/ 1612874 h 1039"/>
                <a:gd name="T34" fmla="*/ 444500 w 1169"/>
                <a:gd name="T35" fmla="*/ 1650382 h 1039"/>
                <a:gd name="T36" fmla="*/ 609600 w 1169"/>
                <a:gd name="T37" fmla="*/ 1625376 h 1039"/>
                <a:gd name="T38" fmla="*/ 774700 w 1169"/>
                <a:gd name="T39" fmla="*/ 1600371 h 1039"/>
                <a:gd name="T40" fmla="*/ 1016000 w 1169"/>
                <a:gd name="T41" fmla="*/ 1637879 h 1039"/>
                <a:gd name="T42" fmla="*/ 1206500 w 1169"/>
                <a:gd name="T43" fmla="*/ 1727186 h 1039"/>
                <a:gd name="T44" fmla="*/ 1384300 w 1169"/>
                <a:gd name="T45" fmla="*/ 1816492 h 1039"/>
                <a:gd name="T46" fmla="*/ 1524000 w 1169"/>
                <a:gd name="T47" fmla="*/ 1854001 h 1039"/>
                <a:gd name="T48" fmla="*/ 1562100 w 1169"/>
                <a:gd name="T49" fmla="*/ 1828995 h 1039"/>
                <a:gd name="T50" fmla="*/ 1562100 w 1169"/>
                <a:gd name="T51" fmla="*/ 1702180 h 1039"/>
                <a:gd name="T52" fmla="*/ 1524000 w 1169"/>
                <a:gd name="T53" fmla="*/ 1625376 h 1039"/>
                <a:gd name="T54" fmla="*/ 1536700 w 1169"/>
                <a:gd name="T55" fmla="*/ 1523567 h 1039"/>
                <a:gd name="T56" fmla="*/ 1612900 w 1169"/>
                <a:gd name="T57" fmla="*/ 1396752 h 1039"/>
                <a:gd name="T58" fmla="*/ 1714500 w 1169"/>
                <a:gd name="T59" fmla="*/ 1282440 h 1039"/>
                <a:gd name="T60" fmla="*/ 1828800 w 1169"/>
                <a:gd name="T61" fmla="*/ 1118116 h 1039"/>
                <a:gd name="T62" fmla="*/ 1854200 w 1169"/>
                <a:gd name="T63" fmla="*/ 1003804 h 1039"/>
                <a:gd name="T64" fmla="*/ 1816100 w 1169"/>
                <a:gd name="T65" fmla="*/ 914498 h 1039"/>
                <a:gd name="T66" fmla="*/ 1638300 w 1169"/>
                <a:gd name="T67" fmla="*/ 762677 h 1039"/>
                <a:gd name="T68" fmla="*/ 1549400 w 1169"/>
                <a:gd name="T69" fmla="*/ 723382 h 1039"/>
                <a:gd name="T70" fmla="*/ 1536700 w 1169"/>
                <a:gd name="T71" fmla="*/ 621573 h 1039"/>
                <a:gd name="T72" fmla="*/ 1612900 w 1169"/>
                <a:gd name="T73" fmla="*/ 457249 h 1039"/>
                <a:gd name="T74" fmla="*/ 1689100 w 1169"/>
                <a:gd name="T75" fmla="*/ 330434 h 1039"/>
                <a:gd name="T76" fmla="*/ 1727200 w 1169"/>
                <a:gd name="T77" fmla="*/ 203619 h 1039"/>
                <a:gd name="T78" fmla="*/ 1651000 w 1169"/>
                <a:gd name="T79" fmla="*/ 151821 h 1039"/>
                <a:gd name="T80" fmla="*/ 1549400 w 1169"/>
                <a:gd name="T81" fmla="*/ 151821 h 1039"/>
                <a:gd name="T82" fmla="*/ 1435100 w 1169"/>
                <a:gd name="T83" fmla="*/ 126815 h 1039"/>
                <a:gd name="T84" fmla="*/ 1320800 w 1169"/>
                <a:gd name="T85" fmla="*/ 50012 h 1039"/>
                <a:gd name="T86" fmla="*/ 1282700 w 1169"/>
                <a:gd name="T87" fmla="*/ 12503 h 1039"/>
                <a:gd name="T88" fmla="*/ 1219200 w 1169"/>
                <a:gd name="T89" fmla="*/ 0 h 1039"/>
                <a:gd name="T90" fmla="*/ 1117600 w 1169"/>
                <a:gd name="T91" fmla="*/ 0 h 1039"/>
                <a:gd name="T92" fmla="*/ 965200 w 1169"/>
                <a:gd name="T93" fmla="*/ 37509 h 1039"/>
                <a:gd name="T94" fmla="*/ 812800 w 1169"/>
                <a:gd name="T95" fmla="*/ 89306 h 1039"/>
                <a:gd name="T96" fmla="*/ 647700 w 1169"/>
                <a:gd name="T97" fmla="*/ 164324 h 103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69" h="1039">
                  <a:moveTo>
                    <a:pt x="424" y="92"/>
                  </a:moveTo>
                  <a:lnTo>
                    <a:pt x="400" y="85"/>
                  </a:lnTo>
                  <a:lnTo>
                    <a:pt x="352" y="64"/>
                  </a:lnTo>
                  <a:lnTo>
                    <a:pt x="320" y="57"/>
                  </a:lnTo>
                  <a:lnTo>
                    <a:pt x="280" y="43"/>
                  </a:lnTo>
                  <a:lnTo>
                    <a:pt x="256" y="43"/>
                  </a:lnTo>
                  <a:lnTo>
                    <a:pt x="224" y="36"/>
                  </a:lnTo>
                  <a:lnTo>
                    <a:pt x="200" y="43"/>
                  </a:lnTo>
                  <a:lnTo>
                    <a:pt x="192" y="43"/>
                  </a:lnTo>
                  <a:lnTo>
                    <a:pt x="184" y="50"/>
                  </a:lnTo>
                  <a:lnTo>
                    <a:pt x="176" y="57"/>
                  </a:lnTo>
                  <a:lnTo>
                    <a:pt x="168" y="71"/>
                  </a:lnTo>
                  <a:lnTo>
                    <a:pt x="160" y="78"/>
                  </a:lnTo>
                  <a:lnTo>
                    <a:pt x="152" y="92"/>
                  </a:lnTo>
                  <a:lnTo>
                    <a:pt x="152" y="107"/>
                  </a:lnTo>
                  <a:lnTo>
                    <a:pt x="152" y="121"/>
                  </a:lnTo>
                  <a:lnTo>
                    <a:pt x="160" y="142"/>
                  </a:lnTo>
                  <a:lnTo>
                    <a:pt x="160" y="156"/>
                  </a:lnTo>
                  <a:lnTo>
                    <a:pt x="160" y="178"/>
                  </a:lnTo>
                  <a:lnTo>
                    <a:pt x="152" y="192"/>
                  </a:lnTo>
                  <a:lnTo>
                    <a:pt x="144" y="213"/>
                  </a:lnTo>
                  <a:lnTo>
                    <a:pt x="128" y="228"/>
                  </a:lnTo>
                  <a:lnTo>
                    <a:pt x="104" y="256"/>
                  </a:lnTo>
                  <a:lnTo>
                    <a:pt x="88" y="277"/>
                  </a:lnTo>
                  <a:lnTo>
                    <a:pt x="72" y="291"/>
                  </a:lnTo>
                  <a:lnTo>
                    <a:pt x="64" y="299"/>
                  </a:lnTo>
                  <a:lnTo>
                    <a:pt x="40" y="334"/>
                  </a:lnTo>
                  <a:lnTo>
                    <a:pt x="24" y="355"/>
                  </a:lnTo>
                  <a:lnTo>
                    <a:pt x="16" y="370"/>
                  </a:lnTo>
                  <a:lnTo>
                    <a:pt x="8" y="391"/>
                  </a:lnTo>
                  <a:lnTo>
                    <a:pt x="0" y="419"/>
                  </a:lnTo>
                  <a:lnTo>
                    <a:pt x="8" y="434"/>
                  </a:lnTo>
                  <a:lnTo>
                    <a:pt x="8" y="448"/>
                  </a:lnTo>
                  <a:lnTo>
                    <a:pt x="16" y="455"/>
                  </a:lnTo>
                  <a:lnTo>
                    <a:pt x="24" y="469"/>
                  </a:lnTo>
                  <a:lnTo>
                    <a:pt x="32" y="498"/>
                  </a:lnTo>
                  <a:lnTo>
                    <a:pt x="32" y="540"/>
                  </a:lnTo>
                  <a:lnTo>
                    <a:pt x="32" y="590"/>
                  </a:lnTo>
                  <a:lnTo>
                    <a:pt x="24" y="619"/>
                  </a:lnTo>
                  <a:lnTo>
                    <a:pt x="24" y="633"/>
                  </a:lnTo>
                  <a:lnTo>
                    <a:pt x="16" y="661"/>
                  </a:lnTo>
                  <a:lnTo>
                    <a:pt x="16" y="690"/>
                  </a:lnTo>
                  <a:lnTo>
                    <a:pt x="24" y="718"/>
                  </a:lnTo>
                  <a:lnTo>
                    <a:pt x="32" y="747"/>
                  </a:lnTo>
                  <a:lnTo>
                    <a:pt x="48" y="775"/>
                  </a:lnTo>
                  <a:lnTo>
                    <a:pt x="64" y="803"/>
                  </a:lnTo>
                  <a:lnTo>
                    <a:pt x="88" y="832"/>
                  </a:lnTo>
                  <a:lnTo>
                    <a:pt x="104" y="846"/>
                  </a:lnTo>
                  <a:lnTo>
                    <a:pt x="120" y="860"/>
                  </a:lnTo>
                  <a:lnTo>
                    <a:pt x="144" y="882"/>
                  </a:lnTo>
                  <a:lnTo>
                    <a:pt x="176" y="903"/>
                  </a:lnTo>
                  <a:lnTo>
                    <a:pt x="216" y="917"/>
                  </a:lnTo>
                  <a:lnTo>
                    <a:pt x="248" y="924"/>
                  </a:lnTo>
                  <a:lnTo>
                    <a:pt x="280" y="924"/>
                  </a:lnTo>
                  <a:lnTo>
                    <a:pt x="320" y="924"/>
                  </a:lnTo>
                  <a:lnTo>
                    <a:pt x="360" y="917"/>
                  </a:lnTo>
                  <a:lnTo>
                    <a:pt x="384" y="910"/>
                  </a:lnTo>
                  <a:lnTo>
                    <a:pt x="408" y="903"/>
                  </a:lnTo>
                  <a:lnTo>
                    <a:pt x="456" y="896"/>
                  </a:lnTo>
                  <a:lnTo>
                    <a:pt x="488" y="896"/>
                  </a:lnTo>
                  <a:lnTo>
                    <a:pt x="536" y="896"/>
                  </a:lnTo>
                  <a:lnTo>
                    <a:pt x="584" y="903"/>
                  </a:lnTo>
                  <a:lnTo>
                    <a:pt x="640" y="917"/>
                  </a:lnTo>
                  <a:lnTo>
                    <a:pt x="680" y="931"/>
                  </a:lnTo>
                  <a:lnTo>
                    <a:pt x="728" y="953"/>
                  </a:lnTo>
                  <a:lnTo>
                    <a:pt x="760" y="967"/>
                  </a:lnTo>
                  <a:lnTo>
                    <a:pt x="792" y="981"/>
                  </a:lnTo>
                  <a:lnTo>
                    <a:pt x="832" y="1002"/>
                  </a:lnTo>
                  <a:lnTo>
                    <a:pt x="872" y="1017"/>
                  </a:lnTo>
                  <a:lnTo>
                    <a:pt x="912" y="1031"/>
                  </a:lnTo>
                  <a:lnTo>
                    <a:pt x="936" y="1038"/>
                  </a:lnTo>
                  <a:lnTo>
                    <a:pt x="960" y="1038"/>
                  </a:lnTo>
                  <a:lnTo>
                    <a:pt x="968" y="1038"/>
                  </a:lnTo>
                  <a:lnTo>
                    <a:pt x="976" y="1031"/>
                  </a:lnTo>
                  <a:lnTo>
                    <a:pt x="984" y="1024"/>
                  </a:lnTo>
                  <a:lnTo>
                    <a:pt x="992" y="1010"/>
                  </a:lnTo>
                  <a:lnTo>
                    <a:pt x="992" y="981"/>
                  </a:lnTo>
                  <a:lnTo>
                    <a:pt x="984" y="953"/>
                  </a:lnTo>
                  <a:lnTo>
                    <a:pt x="976" y="931"/>
                  </a:lnTo>
                  <a:lnTo>
                    <a:pt x="968" y="917"/>
                  </a:lnTo>
                  <a:lnTo>
                    <a:pt x="960" y="910"/>
                  </a:lnTo>
                  <a:lnTo>
                    <a:pt x="960" y="896"/>
                  </a:lnTo>
                  <a:lnTo>
                    <a:pt x="960" y="874"/>
                  </a:lnTo>
                  <a:lnTo>
                    <a:pt x="968" y="853"/>
                  </a:lnTo>
                  <a:lnTo>
                    <a:pt x="976" y="832"/>
                  </a:lnTo>
                  <a:lnTo>
                    <a:pt x="992" y="810"/>
                  </a:lnTo>
                  <a:lnTo>
                    <a:pt x="1016" y="782"/>
                  </a:lnTo>
                  <a:lnTo>
                    <a:pt x="1048" y="747"/>
                  </a:lnTo>
                  <a:lnTo>
                    <a:pt x="1064" y="732"/>
                  </a:lnTo>
                  <a:lnTo>
                    <a:pt x="1080" y="718"/>
                  </a:lnTo>
                  <a:lnTo>
                    <a:pt x="1112" y="683"/>
                  </a:lnTo>
                  <a:lnTo>
                    <a:pt x="1128" y="661"/>
                  </a:lnTo>
                  <a:lnTo>
                    <a:pt x="1152" y="626"/>
                  </a:lnTo>
                  <a:lnTo>
                    <a:pt x="1160" y="597"/>
                  </a:lnTo>
                  <a:lnTo>
                    <a:pt x="1168" y="576"/>
                  </a:lnTo>
                  <a:lnTo>
                    <a:pt x="1168" y="562"/>
                  </a:lnTo>
                  <a:lnTo>
                    <a:pt x="1160" y="540"/>
                  </a:lnTo>
                  <a:lnTo>
                    <a:pt x="1152" y="526"/>
                  </a:lnTo>
                  <a:lnTo>
                    <a:pt x="1144" y="512"/>
                  </a:lnTo>
                  <a:lnTo>
                    <a:pt x="1112" y="469"/>
                  </a:lnTo>
                  <a:lnTo>
                    <a:pt x="1080" y="448"/>
                  </a:lnTo>
                  <a:lnTo>
                    <a:pt x="1032" y="427"/>
                  </a:lnTo>
                  <a:lnTo>
                    <a:pt x="1008" y="419"/>
                  </a:lnTo>
                  <a:lnTo>
                    <a:pt x="1000" y="419"/>
                  </a:lnTo>
                  <a:lnTo>
                    <a:pt x="976" y="405"/>
                  </a:lnTo>
                  <a:lnTo>
                    <a:pt x="968" y="391"/>
                  </a:lnTo>
                  <a:lnTo>
                    <a:pt x="968" y="377"/>
                  </a:lnTo>
                  <a:lnTo>
                    <a:pt x="968" y="348"/>
                  </a:lnTo>
                  <a:lnTo>
                    <a:pt x="976" y="327"/>
                  </a:lnTo>
                  <a:lnTo>
                    <a:pt x="992" y="291"/>
                  </a:lnTo>
                  <a:lnTo>
                    <a:pt x="1016" y="256"/>
                  </a:lnTo>
                  <a:lnTo>
                    <a:pt x="1032" y="235"/>
                  </a:lnTo>
                  <a:lnTo>
                    <a:pt x="1048" y="213"/>
                  </a:lnTo>
                  <a:lnTo>
                    <a:pt x="1064" y="185"/>
                  </a:lnTo>
                  <a:lnTo>
                    <a:pt x="1080" y="156"/>
                  </a:lnTo>
                  <a:lnTo>
                    <a:pt x="1088" y="128"/>
                  </a:lnTo>
                  <a:lnTo>
                    <a:pt x="1088" y="114"/>
                  </a:lnTo>
                  <a:lnTo>
                    <a:pt x="1080" y="100"/>
                  </a:lnTo>
                  <a:lnTo>
                    <a:pt x="1056" y="85"/>
                  </a:lnTo>
                  <a:lnTo>
                    <a:pt x="1040" y="85"/>
                  </a:lnTo>
                  <a:lnTo>
                    <a:pt x="1024" y="85"/>
                  </a:lnTo>
                  <a:lnTo>
                    <a:pt x="1008" y="85"/>
                  </a:lnTo>
                  <a:lnTo>
                    <a:pt x="976" y="85"/>
                  </a:lnTo>
                  <a:lnTo>
                    <a:pt x="952" y="85"/>
                  </a:lnTo>
                  <a:lnTo>
                    <a:pt x="928" y="78"/>
                  </a:lnTo>
                  <a:lnTo>
                    <a:pt x="904" y="71"/>
                  </a:lnTo>
                  <a:lnTo>
                    <a:pt x="872" y="57"/>
                  </a:lnTo>
                  <a:lnTo>
                    <a:pt x="848" y="43"/>
                  </a:lnTo>
                  <a:lnTo>
                    <a:pt x="832" y="28"/>
                  </a:lnTo>
                  <a:lnTo>
                    <a:pt x="824" y="21"/>
                  </a:lnTo>
                  <a:lnTo>
                    <a:pt x="816" y="14"/>
                  </a:lnTo>
                  <a:lnTo>
                    <a:pt x="808" y="7"/>
                  </a:lnTo>
                  <a:lnTo>
                    <a:pt x="800" y="7"/>
                  </a:lnTo>
                  <a:lnTo>
                    <a:pt x="776" y="0"/>
                  </a:lnTo>
                  <a:lnTo>
                    <a:pt x="768" y="0"/>
                  </a:lnTo>
                  <a:lnTo>
                    <a:pt x="744" y="0"/>
                  </a:lnTo>
                  <a:lnTo>
                    <a:pt x="720" y="0"/>
                  </a:lnTo>
                  <a:lnTo>
                    <a:pt x="704" y="0"/>
                  </a:lnTo>
                  <a:lnTo>
                    <a:pt x="664" y="7"/>
                  </a:lnTo>
                  <a:lnTo>
                    <a:pt x="640" y="14"/>
                  </a:lnTo>
                  <a:lnTo>
                    <a:pt x="608" y="21"/>
                  </a:lnTo>
                  <a:lnTo>
                    <a:pt x="584" y="28"/>
                  </a:lnTo>
                  <a:lnTo>
                    <a:pt x="544" y="43"/>
                  </a:lnTo>
                  <a:lnTo>
                    <a:pt x="512" y="50"/>
                  </a:lnTo>
                  <a:lnTo>
                    <a:pt x="472" y="64"/>
                  </a:lnTo>
                  <a:lnTo>
                    <a:pt x="424" y="85"/>
                  </a:lnTo>
                  <a:lnTo>
                    <a:pt x="408" y="92"/>
                  </a:lnTo>
                </a:path>
              </a:pathLst>
            </a:custGeom>
            <a:solidFill>
              <a:schemeClr val="accent2"/>
            </a:solidFill>
            <a:ln>
              <a:noFill/>
            </a:ln>
            <a:effectLst>
              <a:outerShdw dist="107763" dir="2700000" algn="ctr" rotWithShape="0">
                <a:schemeClr val="bg2"/>
              </a:outerShdw>
            </a:effectLst>
            <a:extLst>
              <a:ext uri="{91240B29-F687-4F45-9708-019B960494DF}">
                <a14:hiddenLine xmlns:a14="http://schemas.microsoft.com/office/drawing/2010/main" w="25400" cap="rnd" cmpd="sng">
                  <a:solidFill>
                    <a:schemeClr val="folHlink"/>
                  </a:solidFill>
                  <a:prstDash val="solid"/>
                  <a:round/>
                  <a:headEnd type="none" w="med" len="med"/>
                  <a:tailEnd type="triangle" w="med" len="med"/>
                </a14:hiddenLine>
              </a:ext>
            </a:extLst>
          </p:spPr>
          <p:txBody>
            <a:bodyPr/>
            <a:lstStyle/>
            <a:p>
              <a:endParaRPr lang="en-GB"/>
            </a:p>
          </p:txBody>
        </p:sp>
        <p:sp>
          <p:nvSpPr>
            <p:cNvPr id="18442" name="Rectangle 8" descr="25%">
              <a:extLst>
                <a:ext uri="{FF2B5EF4-FFF2-40B4-BE49-F238E27FC236}">
                  <a16:creationId xmlns="" xmlns:a16="http://schemas.microsoft.com/office/drawing/2014/main" id="{E30CB663-9D89-4ADC-89DB-0CBAC213417D}"/>
                </a:ext>
              </a:extLst>
            </p:cNvPr>
            <p:cNvSpPr>
              <a:spLocks noChangeArrowheads="1"/>
            </p:cNvSpPr>
            <p:nvPr/>
          </p:nvSpPr>
          <p:spPr bwMode="auto">
            <a:xfrm>
              <a:off x="5424488" y="2430463"/>
              <a:ext cx="2501900" cy="647700"/>
            </a:xfrm>
            <a:prstGeom prst="rect">
              <a:avLst/>
            </a:prstGeom>
            <a:blipFill dpi="0" rotWithShape="0">
              <a:blip r:embed="rId3"/>
              <a:srcRect/>
              <a:tile tx="0" ty="0" sx="100000" sy="100000" flip="none" algn="tl"/>
            </a:blipFill>
            <a:ln>
              <a:noFill/>
            </a:ln>
            <a:effectLst/>
            <a:extLst>
              <a:ext uri="{91240B29-F687-4F45-9708-019B960494DF}">
                <a14:hiddenLine xmlns:a14="http://schemas.microsoft.com/office/drawing/2010/main" w="1270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8443" name="Rectangle 9">
              <a:extLst>
                <a:ext uri="{FF2B5EF4-FFF2-40B4-BE49-F238E27FC236}">
                  <a16:creationId xmlns="" xmlns:a16="http://schemas.microsoft.com/office/drawing/2014/main" id="{9A4419F2-D477-48DA-ACF1-815EC9F76B2B}"/>
                </a:ext>
              </a:extLst>
            </p:cNvPr>
            <p:cNvSpPr>
              <a:spLocks noChangeArrowheads="1"/>
            </p:cNvSpPr>
            <p:nvPr/>
          </p:nvSpPr>
          <p:spPr bwMode="auto">
            <a:xfrm>
              <a:off x="5424488" y="2432051"/>
              <a:ext cx="2501900" cy="64452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83306" name="Rectangle 10">
              <a:extLst>
                <a:ext uri="{FF2B5EF4-FFF2-40B4-BE49-F238E27FC236}">
                  <a16:creationId xmlns="" xmlns:a16="http://schemas.microsoft.com/office/drawing/2014/main" id="{B3E6FE54-59DE-42D7-8077-A6E54F625BEB}"/>
                </a:ext>
              </a:extLst>
            </p:cNvPr>
            <p:cNvSpPr>
              <a:spLocks noChangeArrowheads="1"/>
            </p:cNvSpPr>
            <p:nvPr/>
          </p:nvSpPr>
          <p:spPr bwMode="auto">
            <a:xfrm>
              <a:off x="5511801" y="2389189"/>
              <a:ext cx="1285875" cy="6381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pPr>
                <a:defRPr/>
              </a:pPr>
              <a:r>
                <a:rPr lang="en-US" altLang="en-US" b="1">
                  <a:effectLst>
                    <a:outerShdw blurRad="38100" dist="38100" dir="2700000" algn="tl">
                      <a:srgbClr val="FFFFFF"/>
                    </a:outerShdw>
                  </a:effectLst>
                  <a:latin typeface="Helvetica" panose="020B0604020202020204" pitchFamily="34" charset="0"/>
                </a:rPr>
                <a:t>controlled</a:t>
              </a:r>
            </a:p>
            <a:p>
              <a:pPr>
                <a:defRPr/>
              </a:pPr>
              <a:endParaRPr lang="en-US" altLang="en-US" b="1">
                <a:effectLst>
                  <a:outerShdw blurRad="38100" dist="38100" dir="2700000" algn="tl">
                    <a:srgbClr val="FFFFFF"/>
                  </a:outerShdw>
                </a:effectLst>
                <a:latin typeface="Helvetica" panose="020B0604020202020204" pitchFamily="34" charset="0"/>
              </a:endParaRPr>
            </a:p>
          </p:txBody>
        </p:sp>
        <p:sp>
          <p:nvSpPr>
            <p:cNvPr id="183307" name="Rectangle 11">
              <a:extLst>
                <a:ext uri="{FF2B5EF4-FFF2-40B4-BE49-F238E27FC236}">
                  <a16:creationId xmlns="" xmlns:a16="http://schemas.microsoft.com/office/drawing/2014/main" id="{25234433-54A8-4C81-81E3-19EE6019957E}"/>
                </a:ext>
              </a:extLst>
            </p:cNvPr>
            <p:cNvSpPr>
              <a:spLocks noChangeArrowheads="1"/>
            </p:cNvSpPr>
            <p:nvPr/>
          </p:nvSpPr>
          <p:spPr bwMode="auto">
            <a:xfrm>
              <a:off x="5537201" y="2630489"/>
              <a:ext cx="1133475" cy="36353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pPr>
                <a:defRPr/>
              </a:pPr>
              <a:r>
                <a:rPr lang="en-US" altLang="en-US" b="1">
                  <a:effectLst>
                    <a:outerShdw blurRad="38100" dist="38100" dir="2700000" algn="tl">
                      <a:srgbClr val="FFFFFF"/>
                    </a:outerShdw>
                  </a:effectLst>
                  <a:latin typeface="Helvetica" panose="020B0604020202020204" pitchFamily="34" charset="0"/>
                </a:rPr>
                <a:t>interface</a:t>
              </a:r>
            </a:p>
          </p:txBody>
        </p:sp>
        <p:sp>
          <p:nvSpPr>
            <p:cNvPr id="183308" name="Rectangle 12">
              <a:extLst>
                <a:ext uri="{FF2B5EF4-FFF2-40B4-BE49-F238E27FC236}">
                  <a16:creationId xmlns="" xmlns:a16="http://schemas.microsoft.com/office/drawing/2014/main" id="{07FA17B5-3FB7-4B21-99E7-55C4E44C3230}"/>
                </a:ext>
              </a:extLst>
            </p:cNvPr>
            <p:cNvSpPr>
              <a:spLocks noChangeArrowheads="1"/>
            </p:cNvSpPr>
            <p:nvPr/>
          </p:nvSpPr>
          <p:spPr bwMode="auto">
            <a:xfrm>
              <a:off x="5880101" y="4191000"/>
              <a:ext cx="1071563" cy="363538"/>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pPr>
                <a:defRPr/>
              </a:pPr>
              <a:r>
                <a:rPr lang="en-US" altLang="en-US" b="1">
                  <a:effectLst>
                    <a:outerShdw blurRad="38100" dist="38100" dir="2700000" algn="tl">
                      <a:srgbClr val="FFFFFF"/>
                    </a:outerShdw>
                  </a:effectLst>
                  <a:latin typeface="Helvetica" panose="020B0604020202020204" pitchFamily="34" charset="0"/>
                </a:rPr>
                <a:t>"secret"</a:t>
              </a:r>
            </a:p>
          </p:txBody>
        </p:sp>
        <p:sp>
          <p:nvSpPr>
            <p:cNvPr id="18447" name="Rectangle 13">
              <a:extLst>
                <a:ext uri="{FF2B5EF4-FFF2-40B4-BE49-F238E27FC236}">
                  <a16:creationId xmlns="" xmlns:a16="http://schemas.microsoft.com/office/drawing/2014/main" id="{251A0367-D8EA-4EB3-97B9-1E6C7819328A}"/>
                </a:ext>
              </a:extLst>
            </p:cNvPr>
            <p:cNvSpPr>
              <a:spLocks noChangeArrowheads="1"/>
            </p:cNvSpPr>
            <p:nvPr/>
          </p:nvSpPr>
          <p:spPr bwMode="auto">
            <a:xfrm>
              <a:off x="6783388" y="2076451"/>
              <a:ext cx="3441700" cy="2003425"/>
            </a:xfrm>
            <a:prstGeom prst="rect">
              <a:avLst/>
            </a:prstGeom>
            <a:solidFill>
              <a:srgbClr val="790015"/>
            </a:solidFill>
            <a:ln w="25400">
              <a:solidFill>
                <a:schemeClr val="tx1"/>
              </a:solidFill>
              <a:miter lim="800000"/>
              <a:headEnd/>
              <a:tailEnd/>
            </a:ln>
            <a:effectLst>
              <a:outerShdw dist="107763" dir="2700000" algn="ctr" rotWithShape="0">
                <a:schemeClr val="bg2"/>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83310" name="Rectangle 14">
              <a:extLst>
                <a:ext uri="{FF2B5EF4-FFF2-40B4-BE49-F238E27FC236}">
                  <a16:creationId xmlns="" xmlns:a16="http://schemas.microsoft.com/office/drawing/2014/main" id="{D31BA75E-934D-43F4-9AFF-A258778199BC}"/>
                </a:ext>
              </a:extLst>
            </p:cNvPr>
            <p:cNvSpPr>
              <a:spLocks noChangeArrowheads="1"/>
            </p:cNvSpPr>
            <p:nvPr/>
          </p:nvSpPr>
          <p:spPr bwMode="auto">
            <a:xfrm>
              <a:off x="6858000" y="2133601"/>
              <a:ext cx="1428750" cy="6381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pPr>
                <a:defRPr/>
              </a:pPr>
              <a:r>
                <a:rPr lang="en-US" altLang="en-US" b="1">
                  <a:effectLst>
                    <a:outerShdw blurRad="38100" dist="38100" dir="2700000" algn="tl">
                      <a:srgbClr val="FFFFFF"/>
                    </a:outerShdw>
                  </a:effectLst>
                  <a:latin typeface="Helvetica" panose="020B0604020202020204" pitchFamily="34" charset="0"/>
                </a:rPr>
                <a:t>•  algorithm</a:t>
              </a:r>
            </a:p>
            <a:p>
              <a:pPr>
                <a:defRPr/>
              </a:pPr>
              <a:endParaRPr lang="en-US" altLang="en-US" b="1">
                <a:effectLst>
                  <a:outerShdw blurRad="38100" dist="38100" dir="2700000" algn="tl">
                    <a:srgbClr val="FFFFFF"/>
                  </a:outerShdw>
                </a:effectLst>
                <a:latin typeface="Helvetica" panose="020B0604020202020204" pitchFamily="34" charset="0"/>
              </a:endParaRPr>
            </a:p>
          </p:txBody>
        </p:sp>
        <p:sp>
          <p:nvSpPr>
            <p:cNvPr id="183311" name="Rectangle 15">
              <a:extLst>
                <a:ext uri="{FF2B5EF4-FFF2-40B4-BE49-F238E27FC236}">
                  <a16:creationId xmlns="" xmlns:a16="http://schemas.microsoft.com/office/drawing/2014/main" id="{D3B241CA-9C24-445D-8221-88E38F8FC079}"/>
                </a:ext>
              </a:extLst>
            </p:cNvPr>
            <p:cNvSpPr>
              <a:spLocks noChangeArrowheads="1"/>
            </p:cNvSpPr>
            <p:nvPr/>
          </p:nvSpPr>
          <p:spPr bwMode="auto">
            <a:xfrm>
              <a:off x="6858000" y="2362200"/>
              <a:ext cx="182806" cy="643766"/>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pPr>
                <a:defRPr/>
              </a:pPr>
              <a:endParaRPr lang="en-US" altLang="en-US" b="1">
                <a:effectLst>
                  <a:outerShdw blurRad="38100" dist="38100" dir="2700000" algn="tl">
                    <a:srgbClr val="FFFFFF"/>
                  </a:outerShdw>
                </a:effectLst>
                <a:latin typeface="Helvetica" panose="020B0604020202020204" pitchFamily="34" charset="0"/>
              </a:endParaRPr>
            </a:p>
            <a:p>
              <a:pPr>
                <a:defRPr/>
              </a:pPr>
              <a:endParaRPr lang="en-US" altLang="en-US" b="1">
                <a:effectLst>
                  <a:outerShdw blurRad="38100" dist="38100" dir="2700000" algn="tl">
                    <a:srgbClr val="FFFFFF"/>
                  </a:outerShdw>
                </a:effectLst>
                <a:latin typeface="Helvetica" panose="020B0604020202020204" pitchFamily="34" charset="0"/>
              </a:endParaRPr>
            </a:p>
          </p:txBody>
        </p:sp>
        <p:sp>
          <p:nvSpPr>
            <p:cNvPr id="183312" name="Rectangle 16">
              <a:extLst>
                <a:ext uri="{FF2B5EF4-FFF2-40B4-BE49-F238E27FC236}">
                  <a16:creationId xmlns="" xmlns:a16="http://schemas.microsoft.com/office/drawing/2014/main" id="{00B0DE1D-7A9F-4FAD-B72C-80534A7863C9}"/>
                </a:ext>
              </a:extLst>
            </p:cNvPr>
            <p:cNvSpPr>
              <a:spLocks noChangeArrowheads="1"/>
            </p:cNvSpPr>
            <p:nvPr/>
          </p:nvSpPr>
          <p:spPr bwMode="auto">
            <a:xfrm>
              <a:off x="6858000" y="2590801"/>
              <a:ext cx="1912938" cy="6381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pPr>
                <a:defRPr/>
              </a:pPr>
              <a:r>
                <a:rPr lang="en-US" altLang="en-US" b="1">
                  <a:effectLst>
                    <a:outerShdw blurRad="38100" dist="38100" dir="2700000" algn="tl">
                      <a:srgbClr val="FFFFFF"/>
                    </a:outerShdw>
                  </a:effectLst>
                  <a:latin typeface="Helvetica" panose="020B0604020202020204" pitchFamily="34" charset="0"/>
                </a:rPr>
                <a:t>•  data structure</a:t>
              </a:r>
            </a:p>
            <a:p>
              <a:pPr>
                <a:defRPr/>
              </a:pPr>
              <a:endParaRPr lang="en-US" altLang="en-US" b="1">
                <a:effectLst>
                  <a:outerShdw blurRad="38100" dist="38100" dir="2700000" algn="tl">
                    <a:srgbClr val="FFFFFF"/>
                  </a:outerShdw>
                </a:effectLst>
                <a:latin typeface="Helvetica" panose="020B0604020202020204" pitchFamily="34" charset="0"/>
              </a:endParaRPr>
            </a:p>
          </p:txBody>
        </p:sp>
        <p:sp>
          <p:nvSpPr>
            <p:cNvPr id="183313" name="Rectangle 17">
              <a:extLst>
                <a:ext uri="{FF2B5EF4-FFF2-40B4-BE49-F238E27FC236}">
                  <a16:creationId xmlns="" xmlns:a16="http://schemas.microsoft.com/office/drawing/2014/main" id="{9E457494-27CF-4D32-902C-887B452535BF}"/>
                </a:ext>
              </a:extLst>
            </p:cNvPr>
            <p:cNvSpPr>
              <a:spLocks noChangeArrowheads="1"/>
            </p:cNvSpPr>
            <p:nvPr/>
          </p:nvSpPr>
          <p:spPr bwMode="auto">
            <a:xfrm>
              <a:off x="6858000" y="2819400"/>
              <a:ext cx="182806" cy="643766"/>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pPr>
                <a:defRPr/>
              </a:pPr>
              <a:endParaRPr lang="en-US" altLang="en-US" b="1">
                <a:effectLst>
                  <a:outerShdw blurRad="38100" dist="38100" dir="2700000" algn="tl">
                    <a:srgbClr val="FFFFFF"/>
                  </a:outerShdw>
                </a:effectLst>
                <a:latin typeface="Helvetica" panose="020B0604020202020204" pitchFamily="34" charset="0"/>
              </a:endParaRPr>
            </a:p>
            <a:p>
              <a:pPr>
                <a:defRPr/>
              </a:pPr>
              <a:endParaRPr lang="en-US" altLang="en-US" b="1">
                <a:effectLst>
                  <a:outerShdw blurRad="38100" dist="38100" dir="2700000" algn="tl">
                    <a:srgbClr val="FFFFFF"/>
                  </a:outerShdw>
                </a:effectLst>
                <a:latin typeface="Helvetica" panose="020B0604020202020204" pitchFamily="34" charset="0"/>
              </a:endParaRPr>
            </a:p>
          </p:txBody>
        </p:sp>
        <p:sp>
          <p:nvSpPr>
            <p:cNvPr id="183314" name="Rectangle 18">
              <a:extLst>
                <a:ext uri="{FF2B5EF4-FFF2-40B4-BE49-F238E27FC236}">
                  <a16:creationId xmlns="" xmlns:a16="http://schemas.microsoft.com/office/drawing/2014/main" id="{A192F08B-63F1-4A1B-85A2-A0B5E91F13E9}"/>
                </a:ext>
              </a:extLst>
            </p:cNvPr>
            <p:cNvSpPr>
              <a:spLocks noChangeArrowheads="1"/>
            </p:cNvSpPr>
            <p:nvPr/>
          </p:nvSpPr>
          <p:spPr bwMode="auto">
            <a:xfrm>
              <a:off x="6858000" y="3048001"/>
              <a:ext cx="3348038" cy="6381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pPr>
                <a:defRPr/>
              </a:pPr>
              <a:r>
                <a:rPr lang="en-US" altLang="en-US" b="1">
                  <a:effectLst>
                    <a:outerShdw blurRad="38100" dist="38100" dir="2700000" algn="tl">
                      <a:srgbClr val="FFFFFF"/>
                    </a:outerShdw>
                  </a:effectLst>
                  <a:latin typeface="Helvetica" panose="020B0604020202020204" pitchFamily="34" charset="0"/>
                </a:rPr>
                <a:t>•  details of external interface</a:t>
              </a:r>
            </a:p>
            <a:p>
              <a:pPr>
                <a:defRPr/>
              </a:pPr>
              <a:endParaRPr lang="en-US" altLang="en-US" b="1">
                <a:effectLst>
                  <a:outerShdw blurRad="38100" dist="38100" dir="2700000" algn="tl">
                    <a:srgbClr val="FFFFFF"/>
                  </a:outerShdw>
                </a:effectLst>
                <a:latin typeface="Helvetica" panose="020B0604020202020204" pitchFamily="34" charset="0"/>
              </a:endParaRPr>
            </a:p>
          </p:txBody>
        </p:sp>
        <p:sp>
          <p:nvSpPr>
            <p:cNvPr id="183315" name="Rectangle 19">
              <a:extLst>
                <a:ext uri="{FF2B5EF4-FFF2-40B4-BE49-F238E27FC236}">
                  <a16:creationId xmlns="" xmlns:a16="http://schemas.microsoft.com/office/drawing/2014/main" id="{21AE77E3-90FA-45E9-A368-5818EF5DB6CC}"/>
                </a:ext>
              </a:extLst>
            </p:cNvPr>
            <p:cNvSpPr>
              <a:spLocks noChangeArrowheads="1"/>
            </p:cNvSpPr>
            <p:nvPr/>
          </p:nvSpPr>
          <p:spPr bwMode="auto">
            <a:xfrm>
              <a:off x="6858000" y="3276600"/>
              <a:ext cx="182806" cy="643766"/>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pPr>
                <a:defRPr/>
              </a:pPr>
              <a:endParaRPr lang="en-US" altLang="en-US" b="1">
                <a:effectLst>
                  <a:outerShdw blurRad="38100" dist="38100" dir="2700000" algn="tl">
                    <a:srgbClr val="FFFFFF"/>
                  </a:outerShdw>
                </a:effectLst>
                <a:latin typeface="Helvetica" panose="020B0604020202020204" pitchFamily="34" charset="0"/>
              </a:endParaRPr>
            </a:p>
            <a:p>
              <a:pPr>
                <a:defRPr/>
              </a:pPr>
              <a:endParaRPr lang="en-US" altLang="en-US" b="1">
                <a:effectLst>
                  <a:outerShdw blurRad="38100" dist="38100" dir="2700000" algn="tl">
                    <a:srgbClr val="FFFFFF"/>
                  </a:outerShdw>
                </a:effectLst>
                <a:latin typeface="Helvetica" panose="020B0604020202020204" pitchFamily="34" charset="0"/>
              </a:endParaRPr>
            </a:p>
          </p:txBody>
        </p:sp>
        <p:sp>
          <p:nvSpPr>
            <p:cNvPr id="183316" name="Rectangle 20">
              <a:extLst>
                <a:ext uri="{FF2B5EF4-FFF2-40B4-BE49-F238E27FC236}">
                  <a16:creationId xmlns="" xmlns:a16="http://schemas.microsoft.com/office/drawing/2014/main" id="{D2691A2A-307F-4271-98ED-096F148892D4}"/>
                </a:ext>
              </a:extLst>
            </p:cNvPr>
            <p:cNvSpPr>
              <a:spLocks noChangeArrowheads="1"/>
            </p:cNvSpPr>
            <p:nvPr/>
          </p:nvSpPr>
          <p:spPr bwMode="auto">
            <a:xfrm>
              <a:off x="6858000" y="3505200"/>
              <a:ext cx="3208338" cy="363538"/>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pPr>
                <a:defRPr/>
              </a:pPr>
              <a:r>
                <a:rPr lang="en-US" altLang="en-US" b="1">
                  <a:effectLst>
                    <a:outerShdw blurRad="38100" dist="38100" dir="2700000" algn="tl">
                      <a:srgbClr val="FFFFFF"/>
                    </a:outerShdw>
                  </a:effectLst>
                  <a:latin typeface="Helvetica" panose="020B0604020202020204" pitchFamily="34" charset="0"/>
                </a:rPr>
                <a:t>•  resource allocation policy</a:t>
              </a:r>
            </a:p>
          </p:txBody>
        </p:sp>
        <p:sp>
          <p:nvSpPr>
            <p:cNvPr id="18455" name="Rectangle 21">
              <a:extLst>
                <a:ext uri="{FF2B5EF4-FFF2-40B4-BE49-F238E27FC236}">
                  <a16:creationId xmlns="" xmlns:a16="http://schemas.microsoft.com/office/drawing/2014/main" id="{1A291BB4-A26F-4E12-89BC-773C2A41817C}"/>
                </a:ext>
              </a:extLst>
            </p:cNvPr>
            <p:cNvSpPr>
              <a:spLocks noChangeArrowheads="1"/>
            </p:cNvSpPr>
            <p:nvPr/>
          </p:nvSpPr>
          <p:spPr bwMode="auto">
            <a:xfrm>
              <a:off x="3544888" y="1947863"/>
              <a:ext cx="838200" cy="787400"/>
            </a:xfrm>
            <a:prstGeom prst="rect">
              <a:avLst/>
            </a:prstGeom>
            <a:solidFill>
              <a:srgbClr val="3C0023"/>
            </a:solidFill>
            <a:ln>
              <a:noFill/>
            </a:ln>
            <a:effectLst/>
            <a:extLst>
              <a:ext uri="{91240B29-F687-4F45-9708-019B960494DF}">
                <a14:hiddenLine xmlns:a14="http://schemas.microsoft.com/office/drawing/2010/main" w="1270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8456" name="Rectangle 22">
              <a:extLst>
                <a:ext uri="{FF2B5EF4-FFF2-40B4-BE49-F238E27FC236}">
                  <a16:creationId xmlns="" xmlns:a16="http://schemas.microsoft.com/office/drawing/2014/main" id="{8E677EF5-C19B-4E2C-AE21-061443336030}"/>
                </a:ext>
              </a:extLst>
            </p:cNvPr>
            <p:cNvSpPr>
              <a:spLocks noChangeArrowheads="1"/>
            </p:cNvSpPr>
            <p:nvPr/>
          </p:nvSpPr>
          <p:spPr bwMode="auto">
            <a:xfrm>
              <a:off x="3544888" y="1949451"/>
              <a:ext cx="838200" cy="784225"/>
            </a:xfrm>
            <a:prstGeom prst="rect">
              <a:avLst/>
            </a:prstGeom>
            <a:noFill/>
            <a:ln w="25400">
              <a:solidFill>
                <a:srgbClr val="000000"/>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8457" name="Rectangle 23">
              <a:extLst>
                <a:ext uri="{FF2B5EF4-FFF2-40B4-BE49-F238E27FC236}">
                  <a16:creationId xmlns="" xmlns:a16="http://schemas.microsoft.com/office/drawing/2014/main" id="{FCEFF124-A818-4E96-8743-5046FC5F31D0}"/>
                </a:ext>
              </a:extLst>
            </p:cNvPr>
            <p:cNvSpPr>
              <a:spLocks noChangeArrowheads="1"/>
            </p:cNvSpPr>
            <p:nvPr/>
          </p:nvSpPr>
          <p:spPr bwMode="auto">
            <a:xfrm>
              <a:off x="3824288" y="2239964"/>
              <a:ext cx="850900" cy="788987"/>
            </a:xfrm>
            <a:prstGeom prst="rect">
              <a:avLst/>
            </a:prstGeom>
            <a:solidFill>
              <a:srgbClr val="6E0043"/>
            </a:solidFill>
            <a:ln>
              <a:noFill/>
            </a:ln>
            <a:effectLst/>
            <a:extLs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8458" name="Rectangle 24">
              <a:extLst>
                <a:ext uri="{FF2B5EF4-FFF2-40B4-BE49-F238E27FC236}">
                  <a16:creationId xmlns="" xmlns:a16="http://schemas.microsoft.com/office/drawing/2014/main" id="{AF1185A4-E3C8-49C2-BFD2-380EC0199D97}"/>
                </a:ext>
              </a:extLst>
            </p:cNvPr>
            <p:cNvSpPr>
              <a:spLocks noChangeArrowheads="1"/>
            </p:cNvSpPr>
            <p:nvPr/>
          </p:nvSpPr>
          <p:spPr bwMode="auto">
            <a:xfrm>
              <a:off x="3824288" y="2243139"/>
              <a:ext cx="850900" cy="782637"/>
            </a:xfrm>
            <a:prstGeom prst="rect">
              <a:avLst/>
            </a:prstGeom>
            <a:noFill/>
            <a:ln w="25400">
              <a:solidFill>
                <a:srgbClr val="000000"/>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8459" name="Rectangle 25">
              <a:extLst>
                <a:ext uri="{FF2B5EF4-FFF2-40B4-BE49-F238E27FC236}">
                  <a16:creationId xmlns="" xmlns:a16="http://schemas.microsoft.com/office/drawing/2014/main" id="{80B3DAFE-2361-4BB2-998A-748748F02243}"/>
                </a:ext>
              </a:extLst>
            </p:cNvPr>
            <p:cNvSpPr>
              <a:spLocks noChangeArrowheads="1"/>
            </p:cNvSpPr>
            <p:nvPr/>
          </p:nvSpPr>
          <p:spPr bwMode="auto">
            <a:xfrm>
              <a:off x="3405188" y="2633663"/>
              <a:ext cx="838200" cy="787400"/>
            </a:xfrm>
            <a:prstGeom prst="rect">
              <a:avLst/>
            </a:prstGeom>
            <a:solidFill>
              <a:srgbClr val="B50069"/>
            </a:solidFill>
            <a:ln>
              <a:noFill/>
            </a:ln>
            <a:effectLst/>
            <a:extLs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8460" name="Rectangle 26">
              <a:extLst>
                <a:ext uri="{FF2B5EF4-FFF2-40B4-BE49-F238E27FC236}">
                  <a16:creationId xmlns="" xmlns:a16="http://schemas.microsoft.com/office/drawing/2014/main" id="{1AEDF8E3-D173-4698-A89F-15AFB98F63A4}"/>
                </a:ext>
              </a:extLst>
            </p:cNvPr>
            <p:cNvSpPr>
              <a:spLocks noChangeArrowheads="1"/>
            </p:cNvSpPr>
            <p:nvPr/>
          </p:nvSpPr>
          <p:spPr bwMode="auto">
            <a:xfrm>
              <a:off x="3405188" y="2635251"/>
              <a:ext cx="838200" cy="784225"/>
            </a:xfrm>
            <a:prstGeom prst="rect">
              <a:avLst/>
            </a:prstGeom>
            <a:noFill/>
            <a:ln w="25400">
              <a:solidFill>
                <a:srgbClr val="000000"/>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8461" name="Rectangle 27">
              <a:extLst>
                <a:ext uri="{FF2B5EF4-FFF2-40B4-BE49-F238E27FC236}">
                  <a16:creationId xmlns="" xmlns:a16="http://schemas.microsoft.com/office/drawing/2014/main" id="{B2B6E95B-C042-4087-B51B-F74F30D4AA90}"/>
                </a:ext>
              </a:extLst>
            </p:cNvPr>
            <p:cNvSpPr>
              <a:spLocks noChangeArrowheads="1"/>
            </p:cNvSpPr>
            <p:nvPr/>
          </p:nvSpPr>
          <p:spPr bwMode="auto">
            <a:xfrm>
              <a:off x="3976688" y="3205163"/>
              <a:ext cx="838200" cy="787400"/>
            </a:xfrm>
            <a:prstGeom prst="rect">
              <a:avLst/>
            </a:prstGeom>
            <a:solidFill>
              <a:srgbClr val="D93192"/>
            </a:solidFill>
            <a:ln>
              <a:noFill/>
            </a:ln>
            <a:effectLst/>
            <a:extLs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8462" name="Rectangle 28">
              <a:extLst>
                <a:ext uri="{FF2B5EF4-FFF2-40B4-BE49-F238E27FC236}">
                  <a16:creationId xmlns="" xmlns:a16="http://schemas.microsoft.com/office/drawing/2014/main" id="{69BF5158-9F40-4DC0-A1D9-6DFF1FFDFD77}"/>
                </a:ext>
              </a:extLst>
            </p:cNvPr>
            <p:cNvSpPr>
              <a:spLocks noChangeArrowheads="1"/>
            </p:cNvSpPr>
            <p:nvPr/>
          </p:nvSpPr>
          <p:spPr bwMode="auto">
            <a:xfrm>
              <a:off x="3976688" y="3206751"/>
              <a:ext cx="838200" cy="784225"/>
            </a:xfrm>
            <a:prstGeom prst="rect">
              <a:avLst/>
            </a:prstGeom>
            <a:noFill/>
            <a:ln w="25400">
              <a:solidFill>
                <a:srgbClr val="000000"/>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83325" name="Rectangle 29">
              <a:extLst>
                <a:ext uri="{FF2B5EF4-FFF2-40B4-BE49-F238E27FC236}">
                  <a16:creationId xmlns="" xmlns:a16="http://schemas.microsoft.com/office/drawing/2014/main" id="{25AF16BC-34A1-40DB-A400-A26F040BCEF0}"/>
                </a:ext>
              </a:extLst>
            </p:cNvPr>
            <p:cNvSpPr>
              <a:spLocks noChangeArrowheads="1"/>
            </p:cNvSpPr>
            <p:nvPr/>
          </p:nvSpPr>
          <p:spPr bwMode="auto">
            <a:xfrm>
              <a:off x="3657601" y="3987801"/>
              <a:ext cx="913711" cy="36676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pPr>
                <a:defRPr/>
              </a:pPr>
              <a:r>
                <a:rPr lang="en-US" altLang="en-US" b="1">
                  <a:effectLst>
                    <a:outerShdw blurRad="38100" dist="38100" dir="2700000" algn="tl">
                      <a:srgbClr val="FFFFFF"/>
                    </a:outerShdw>
                  </a:effectLst>
                  <a:latin typeface="Helvetica" panose="020B0604020202020204" pitchFamily="34" charset="0"/>
                </a:rPr>
                <a:t>clients</a:t>
              </a:r>
            </a:p>
          </p:txBody>
        </p:sp>
        <p:sp>
          <p:nvSpPr>
            <p:cNvPr id="183326" name="Rectangle 30">
              <a:extLst>
                <a:ext uri="{FF2B5EF4-FFF2-40B4-BE49-F238E27FC236}">
                  <a16:creationId xmlns="" xmlns:a16="http://schemas.microsoft.com/office/drawing/2014/main" id="{970C0953-F1BD-4D9E-8CB3-FA6B73DB5F8C}"/>
                </a:ext>
              </a:extLst>
            </p:cNvPr>
            <p:cNvSpPr>
              <a:spLocks noChangeArrowheads="1"/>
            </p:cNvSpPr>
            <p:nvPr/>
          </p:nvSpPr>
          <p:spPr bwMode="auto">
            <a:xfrm>
              <a:off x="3771901" y="5729289"/>
              <a:ext cx="3014663" cy="36353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pPr>
                <a:defRPr/>
              </a:pPr>
              <a:r>
                <a:rPr lang="en-US" altLang="en-US" b="1" i="1">
                  <a:effectLst>
                    <a:outerShdw blurRad="38100" dist="38100" dir="2700000" algn="tl">
                      <a:srgbClr val="FFFFFF"/>
                    </a:outerShdw>
                  </a:effectLst>
                  <a:latin typeface="Helvetica" panose="020B0604020202020204" pitchFamily="34" charset="0"/>
                </a:rPr>
                <a:t>a specific design decision</a:t>
              </a:r>
            </a:p>
          </p:txBody>
        </p:sp>
        <p:sp>
          <p:nvSpPr>
            <p:cNvPr id="18465" name="Line 31">
              <a:extLst>
                <a:ext uri="{FF2B5EF4-FFF2-40B4-BE49-F238E27FC236}">
                  <a16:creationId xmlns="" xmlns:a16="http://schemas.microsoft.com/office/drawing/2014/main" id="{3C4025F1-E6F9-4CCA-978D-8D6F623196DB}"/>
                </a:ext>
              </a:extLst>
            </p:cNvPr>
            <p:cNvSpPr>
              <a:spLocks noChangeShapeType="1"/>
            </p:cNvSpPr>
            <p:nvPr/>
          </p:nvSpPr>
          <p:spPr bwMode="auto">
            <a:xfrm flipH="1">
              <a:off x="5792788" y="4667251"/>
              <a:ext cx="787400" cy="11144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GB"/>
            </a:p>
          </p:txBody>
        </p:sp>
        <p:sp>
          <p:nvSpPr>
            <p:cNvPr id="18466" name="Line 32">
              <a:extLst>
                <a:ext uri="{FF2B5EF4-FFF2-40B4-BE49-F238E27FC236}">
                  <a16:creationId xmlns="" xmlns:a16="http://schemas.microsoft.com/office/drawing/2014/main" id="{CC306C89-3E23-4061-B952-6ABFAAA661D1}"/>
                </a:ext>
              </a:extLst>
            </p:cNvPr>
            <p:cNvSpPr>
              <a:spLocks noChangeShapeType="1"/>
            </p:cNvSpPr>
            <p:nvPr/>
          </p:nvSpPr>
          <p:spPr bwMode="auto">
            <a:xfrm>
              <a:off x="4840288" y="2624138"/>
              <a:ext cx="711200" cy="4445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GB"/>
            </a:p>
          </p:txBody>
        </p:sp>
        <p:sp>
          <p:nvSpPr>
            <p:cNvPr id="18467" name="Line 33">
              <a:extLst>
                <a:ext uri="{FF2B5EF4-FFF2-40B4-BE49-F238E27FC236}">
                  <a16:creationId xmlns="" xmlns:a16="http://schemas.microsoft.com/office/drawing/2014/main" id="{2CD0BC01-4BBA-4E27-9967-1F27ACC1B0BC}"/>
                </a:ext>
              </a:extLst>
            </p:cNvPr>
            <p:cNvSpPr>
              <a:spLocks noChangeShapeType="1"/>
            </p:cNvSpPr>
            <p:nvPr/>
          </p:nvSpPr>
          <p:spPr bwMode="auto">
            <a:xfrm>
              <a:off x="4471988" y="2179638"/>
              <a:ext cx="990600" cy="31115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GB"/>
            </a:p>
          </p:txBody>
        </p:sp>
        <p:sp>
          <p:nvSpPr>
            <p:cNvPr id="18468" name="Line 34">
              <a:extLst>
                <a:ext uri="{FF2B5EF4-FFF2-40B4-BE49-F238E27FC236}">
                  <a16:creationId xmlns="" xmlns:a16="http://schemas.microsoft.com/office/drawing/2014/main" id="{21A984CC-B858-428D-96DA-E0F25E4EE24B}"/>
                </a:ext>
              </a:extLst>
            </p:cNvPr>
            <p:cNvSpPr>
              <a:spLocks noChangeShapeType="1"/>
            </p:cNvSpPr>
            <p:nvPr/>
          </p:nvSpPr>
          <p:spPr bwMode="auto">
            <a:xfrm flipV="1">
              <a:off x="4357688" y="2849563"/>
              <a:ext cx="1117600" cy="11430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GB"/>
            </a:p>
          </p:txBody>
        </p:sp>
        <p:sp>
          <p:nvSpPr>
            <p:cNvPr id="18469" name="Line 35">
              <a:extLst>
                <a:ext uri="{FF2B5EF4-FFF2-40B4-BE49-F238E27FC236}">
                  <a16:creationId xmlns="" xmlns:a16="http://schemas.microsoft.com/office/drawing/2014/main" id="{F30FF606-3302-430A-8F60-5792F65992E7}"/>
                </a:ext>
              </a:extLst>
            </p:cNvPr>
            <p:cNvSpPr>
              <a:spLocks noChangeShapeType="1"/>
            </p:cNvSpPr>
            <p:nvPr/>
          </p:nvSpPr>
          <p:spPr bwMode="auto">
            <a:xfrm flipV="1">
              <a:off x="4903788" y="2976563"/>
              <a:ext cx="558800" cy="45720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GB"/>
            </a:p>
          </p:txBody>
        </p:sp>
      </p:grpSp>
      <p:sp>
        <p:nvSpPr>
          <p:cNvPr id="2" name="Rectangle 1"/>
          <p:cNvSpPr/>
          <p:nvPr/>
        </p:nvSpPr>
        <p:spPr>
          <a:xfrm>
            <a:off x="457200" y="2405062"/>
            <a:ext cx="3943350" cy="1754326"/>
          </a:xfrm>
          <a:prstGeom prst="rect">
            <a:avLst/>
          </a:prstGeom>
        </p:spPr>
        <p:txBody>
          <a:bodyPr wrap="square">
            <a:spAutoFit/>
          </a:bodyPr>
          <a:lstStyle/>
          <a:p>
            <a:pPr algn="just"/>
            <a:r>
              <a:rPr lang="en-US" dirty="0"/>
              <a:t>Modules must be specified and designed so that the information like algorithm 	and data presented in a module is not accessible for other modules not requiring 	that information.</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 Functional Independence</a:t>
            </a:r>
          </a:p>
        </p:txBody>
      </p:sp>
      <p:sp>
        <p:nvSpPr>
          <p:cNvPr id="3" name="Content Placeholder 2"/>
          <p:cNvSpPr>
            <a:spLocks noGrp="1"/>
          </p:cNvSpPr>
          <p:nvPr>
            <p:ph idx="1"/>
          </p:nvPr>
        </p:nvSpPr>
        <p:spPr/>
        <p:txBody>
          <a:bodyPr/>
          <a:lstStyle/>
          <a:p>
            <a:r>
              <a:rPr lang="en-US" dirty="0"/>
              <a:t>Functional independence is achieved by developing modules with “single-minded” function and an “aversion” to excessive interaction with other modules.</a:t>
            </a:r>
          </a:p>
          <a:p>
            <a:pPr lvl="1"/>
            <a:r>
              <a:rPr lang="en-US" dirty="0"/>
              <a:t>Cohesion is an indication of the relative functional strength of a module. </a:t>
            </a:r>
          </a:p>
          <a:p>
            <a:pPr lvl="1"/>
            <a:r>
              <a:rPr lang="en-US" dirty="0"/>
              <a:t>Coupling is an indication of the relative interdependence among modules.</a:t>
            </a:r>
          </a:p>
        </p:txBody>
      </p:sp>
    </p:spTree>
    <p:extLst>
      <p:ext uri="{BB962C8B-B14F-4D97-AF65-F5344CB8AC3E}">
        <p14:creationId xmlns:p14="http://schemas.microsoft.com/office/powerpoint/2010/main" val="110104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2417E66-01DC-4B04-A4DC-8E8922E2D475}"/>
              </a:ext>
            </a:extLst>
          </p:cNvPr>
          <p:cNvSpPr>
            <a:spLocks noGrp="1"/>
          </p:cNvSpPr>
          <p:nvPr>
            <p:ph idx="1"/>
          </p:nvPr>
        </p:nvSpPr>
        <p:spPr>
          <a:xfrm>
            <a:off x="685800" y="1676400"/>
            <a:ext cx="4114800" cy="5567363"/>
          </a:xfrm>
        </p:spPr>
        <p:txBody>
          <a:bodyPr>
            <a:normAutofit/>
          </a:bodyPr>
          <a:lstStyle/>
          <a:p>
            <a:r>
              <a:rPr lang="en-US" dirty="0">
                <a:solidFill>
                  <a:schemeClr val="bg1"/>
                </a:solidFill>
              </a:rPr>
              <a:t>Stepwise Refinement is the process of breaking down a programming problem into a series of steps. You start with a general set of steps to solve the problem, defining each in turn.</a:t>
            </a:r>
          </a:p>
          <a:p>
            <a:r>
              <a:rPr lang="en-US" dirty="0">
                <a:solidFill>
                  <a:schemeClr val="bg1"/>
                </a:solidFill>
              </a:rPr>
              <a:t>Once you have defined each of the steps you then break the problem down into a series of smaller sub-steps.</a:t>
            </a:r>
          </a:p>
          <a:p>
            <a:r>
              <a:rPr lang="en-US" dirty="0">
                <a:solidFill>
                  <a:schemeClr val="bg1"/>
                </a:solidFill>
              </a:rPr>
              <a:t>You keep on going until you have described the problem in such a level of detail that you can code a solution to the problem.</a:t>
            </a:r>
          </a:p>
          <a:p>
            <a:pPr marL="0" indent="0">
              <a:buNone/>
            </a:pPr>
            <a:endParaRPr lang="en-US" dirty="0">
              <a:solidFill>
                <a:schemeClr val="bg1"/>
              </a:solidFill>
            </a:endParaRPr>
          </a:p>
          <a:p>
            <a:endParaRPr lang="en-GB" dirty="0">
              <a:solidFill>
                <a:schemeClr val="bg1"/>
              </a:solidFill>
            </a:endParaRPr>
          </a:p>
        </p:txBody>
      </p:sp>
      <p:pic>
        <p:nvPicPr>
          <p:cNvPr id="2" name="Picture 1"/>
          <p:cNvPicPr>
            <a:picLocks noChangeAspect="1"/>
          </p:cNvPicPr>
          <p:nvPr/>
        </p:nvPicPr>
        <p:blipFill>
          <a:blip r:embed="rId2"/>
          <a:stretch>
            <a:fillRect/>
          </a:stretch>
        </p:blipFill>
        <p:spPr>
          <a:xfrm>
            <a:off x="5166962" y="2057400"/>
            <a:ext cx="6991350" cy="4324350"/>
          </a:xfrm>
          <a:prstGeom prst="rect">
            <a:avLst/>
          </a:prstGeom>
        </p:spPr>
      </p:pic>
      <p:sp>
        <p:nvSpPr>
          <p:cNvPr id="4" name="Rectangle 3"/>
          <p:cNvSpPr/>
          <p:nvPr/>
        </p:nvSpPr>
        <p:spPr>
          <a:xfrm>
            <a:off x="990600" y="685800"/>
            <a:ext cx="9982200" cy="584775"/>
          </a:xfrm>
          <a:prstGeom prst="rect">
            <a:avLst/>
          </a:prstGeom>
        </p:spPr>
        <p:txBody>
          <a:bodyPr wrap="square">
            <a:spAutoFit/>
          </a:bodyPr>
          <a:lstStyle/>
          <a:p>
            <a:r>
              <a:rPr lang="en-US" sz="3200" b="1" dirty="0">
                <a:solidFill>
                  <a:schemeClr val="bg1"/>
                </a:solidFill>
              </a:rPr>
              <a:t>7. Refinement </a:t>
            </a:r>
            <a:r>
              <a:rPr lang="en-US" sz="3200" dirty="0">
                <a:solidFill>
                  <a:schemeClr val="bg1"/>
                </a:solidFill>
              </a:rPr>
              <a:t>is a top-down design approach. </a:t>
            </a:r>
          </a:p>
        </p:txBody>
      </p:sp>
    </p:spTree>
    <p:extLst>
      <p:ext uri="{BB962C8B-B14F-4D97-AF65-F5344CB8AC3E}">
        <p14:creationId xmlns:p14="http://schemas.microsoft.com/office/powerpoint/2010/main" val="3164219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refinement</a:t>
            </a:r>
          </a:p>
        </p:txBody>
      </p:sp>
      <p:pic>
        <p:nvPicPr>
          <p:cNvPr id="4" name="Content Placeholder 3"/>
          <p:cNvPicPr>
            <a:picLocks noGrp="1" noChangeAspect="1"/>
          </p:cNvPicPr>
          <p:nvPr>
            <p:ph idx="1"/>
          </p:nvPr>
        </p:nvPicPr>
        <p:blipFill>
          <a:blip r:embed="rId2"/>
          <a:stretch>
            <a:fillRect/>
          </a:stretch>
        </p:blipFill>
        <p:spPr>
          <a:xfrm>
            <a:off x="891139" y="2743200"/>
            <a:ext cx="10515600" cy="1536565"/>
          </a:xfrm>
          <a:prstGeom prst="rect">
            <a:avLst/>
          </a:prstGeom>
        </p:spPr>
      </p:pic>
    </p:spTree>
    <p:extLst>
      <p:ext uri="{BB962C8B-B14F-4D97-AF65-F5344CB8AC3E}">
        <p14:creationId xmlns:p14="http://schemas.microsoft.com/office/powerpoint/2010/main" val="109274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Step-01 boil water</a:t>
            </a:r>
          </a:p>
        </p:txBody>
      </p:sp>
      <p:pic>
        <p:nvPicPr>
          <p:cNvPr id="4" name="Content Placeholder 3"/>
          <p:cNvPicPr>
            <a:picLocks noGrp="1" noChangeAspect="1"/>
          </p:cNvPicPr>
          <p:nvPr>
            <p:ph idx="1"/>
          </p:nvPr>
        </p:nvPicPr>
        <p:blipFill>
          <a:blip r:embed="rId2"/>
          <a:stretch>
            <a:fillRect/>
          </a:stretch>
        </p:blipFill>
        <p:spPr>
          <a:xfrm>
            <a:off x="1676400" y="1600200"/>
            <a:ext cx="9334500" cy="1657350"/>
          </a:xfrm>
          <a:prstGeom prst="rect">
            <a:avLst/>
          </a:prstGeom>
        </p:spPr>
      </p:pic>
      <p:sp>
        <p:nvSpPr>
          <p:cNvPr id="5" name="Title 1"/>
          <p:cNvSpPr txBox="1">
            <a:spLocks/>
          </p:cNvSpPr>
          <p:nvPr/>
        </p:nvSpPr>
        <p:spPr>
          <a:xfrm>
            <a:off x="762000" y="3048000"/>
            <a:ext cx="10515600" cy="114522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n-US" dirty="0"/>
              <a:t>Step-02</a:t>
            </a:r>
          </a:p>
        </p:txBody>
      </p:sp>
      <p:pic>
        <p:nvPicPr>
          <p:cNvPr id="6" name="Picture 5"/>
          <p:cNvPicPr>
            <a:picLocks noChangeAspect="1"/>
          </p:cNvPicPr>
          <p:nvPr/>
        </p:nvPicPr>
        <p:blipFill>
          <a:blip r:embed="rId3"/>
          <a:stretch>
            <a:fillRect/>
          </a:stretch>
        </p:blipFill>
        <p:spPr>
          <a:xfrm>
            <a:off x="2895600" y="3625425"/>
            <a:ext cx="7510463" cy="2856518"/>
          </a:xfrm>
          <a:prstGeom prst="rect">
            <a:avLst/>
          </a:prstGeom>
        </p:spPr>
      </p:pic>
    </p:spTree>
    <p:extLst>
      <p:ext uri="{BB962C8B-B14F-4D97-AF65-F5344CB8AC3E}">
        <p14:creationId xmlns:p14="http://schemas.microsoft.com/office/powerpoint/2010/main" val="3263981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914400" y="1752600"/>
            <a:ext cx="5466977" cy="2670175"/>
          </a:xfrm>
          <a:prstGeom prst="rect">
            <a:avLst/>
          </a:prstGeom>
        </p:spPr>
      </p:pic>
      <p:pic>
        <p:nvPicPr>
          <p:cNvPr id="5" name="Picture 4"/>
          <p:cNvPicPr>
            <a:picLocks noChangeAspect="1"/>
          </p:cNvPicPr>
          <p:nvPr/>
        </p:nvPicPr>
        <p:blipFill>
          <a:blip r:embed="rId3"/>
          <a:stretch>
            <a:fillRect/>
          </a:stretch>
        </p:blipFill>
        <p:spPr>
          <a:xfrm>
            <a:off x="6629400" y="3276600"/>
            <a:ext cx="4547741" cy="3176587"/>
          </a:xfrm>
          <a:prstGeom prst="rect">
            <a:avLst/>
          </a:prstGeom>
        </p:spPr>
      </p:pic>
    </p:spTree>
    <p:extLst>
      <p:ext uri="{BB962C8B-B14F-4D97-AF65-F5344CB8AC3E}">
        <p14:creationId xmlns:p14="http://schemas.microsoft.com/office/powerpoint/2010/main" val="2698932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2"/>
                </a:solidFill>
              </a:rPr>
              <a:t>Refactoring</a:t>
            </a:r>
            <a:endParaRPr lang="en-US" dirty="0"/>
          </a:p>
        </p:txBody>
      </p:sp>
      <p:sp>
        <p:nvSpPr>
          <p:cNvPr id="3" name="Content Placeholder 2"/>
          <p:cNvSpPr>
            <a:spLocks noGrp="1"/>
          </p:cNvSpPr>
          <p:nvPr>
            <p:ph idx="1"/>
          </p:nvPr>
        </p:nvSpPr>
        <p:spPr/>
        <p:txBody>
          <a:bodyPr/>
          <a:lstStyle/>
          <a:p>
            <a:pPr marL="0" indent="0">
              <a:buNone/>
            </a:pPr>
            <a:r>
              <a:rPr lang="en-US" dirty="0">
                <a:solidFill>
                  <a:schemeClr val="bg1"/>
                </a:solidFill>
              </a:rPr>
              <a:t>Refactoring is a reorganization technique that simplifies the design (or internal code structure) of a component without changing its function or external behaviour.</a:t>
            </a:r>
          </a:p>
          <a:p>
            <a:pPr marL="0" indent="0">
              <a:buNone/>
            </a:pPr>
            <a:r>
              <a:rPr lang="en-US" dirty="0">
                <a:solidFill>
                  <a:schemeClr val="bg1"/>
                </a:solidFill>
              </a:rPr>
              <a:t> It removes redundancy, unused design elements, inefficient or unnecessary algorithms, poorly constructed or inappropriate data structures, or any other design failures.</a:t>
            </a:r>
          </a:p>
        </p:txBody>
      </p:sp>
    </p:spTree>
    <p:extLst>
      <p:ext uri="{BB962C8B-B14F-4D97-AF65-F5344CB8AC3E}">
        <p14:creationId xmlns:p14="http://schemas.microsoft.com/office/powerpoint/2010/main" val="3799520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a:xfrm>
            <a:off x="1143000" y="685800"/>
            <a:ext cx="5121275" cy="633413"/>
          </a:xfrm>
        </p:spPr>
        <p:txBody>
          <a:bodyPr/>
          <a:lstStyle/>
          <a:p>
            <a:pPr eaLnBrk="1" hangingPunct="1"/>
            <a:r>
              <a:rPr lang="en-US" altLang="en-US" dirty="0"/>
              <a:t>OO Design Concepts</a:t>
            </a:r>
          </a:p>
        </p:txBody>
      </p:sp>
      <p:sp>
        <p:nvSpPr>
          <p:cNvPr id="26629" name="Rectangle 3"/>
          <p:cNvSpPr>
            <a:spLocks noGrp="1" noChangeArrowheads="1"/>
          </p:cNvSpPr>
          <p:nvPr>
            <p:ph type="body" idx="1"/>
          </p:nvPr>
        </p:nvSpPr>
        <p:spPr>
          <a:xfrm>
            <a:off x="1524000" y="1828800"/>
            <a:ext cx="8763000" cy="3311525"/>
          </a:xfrm>
        </p:spPr>
        <p:txBody>
          <a:bodyPr>
            <a:normAutofit/>
          </a:bodyPr>
          <a:lstStyle/>
          <a:p>
            <a:pPr eaLnBrk="1" hangingPunct="1"/>
            <a:r>
              <a:rPr lang="en-US" altLang="en-US" sz="1800" dirty="0">
                <a:solidFill>
                  <a:schemeClr val="folHlink"/>
                </a:solidFill>
              </a:rPr>
              <a:t>Design classes</a:t>
            </a:r>
            <a:endParaRPr lang="en-US" altLang="en-US" sz="1800" dirty="0">
              <a:solidFill>
                <a:srgbClr val="F3FF07"/>
              </a:solidFill>
            </a:endParaRPr>
          </a:p>
          <a:p>
            <a:pPr lvl="1" eaLnBrk="1" hangingPunct="1"/>
            <a:r>
              <a:rPr lang="en-US" altLang="en-US" sz="1600" dirty="0"/>
              <a:t>Entity classes</a:t>
            </a:r>
          </a:p>
          <a:p>
            <a:pPr lvl="1" eaLnBrk="1" hangingPunct="1"/>
            <a:r>
              <a:rPr lang="en-US" altLang="en-US" sz="1600" dirty="0"/>
              <a:t>Boundary classes</a:t>
            </a:r>
          </a:p>
          <a:p>
            <a:pPr lvl="1" eaLnBrk="1" hangingPunct="1"/>
            <a:r>
              <a:rPr lang="en-US" altLang="en-US" sz="1600" dirty="0"/>
              <a:t>Controller classes</a:t>
            </a:r>
          </a:p>
          <a:p>
            <a:pPr eaLnBrk="1" hangingPunct="1"/>
            <a:r>
              <a:rPr lang="en-US" altLang="en-US" sz="1800" dirty="0">
                <a:solidFill>
                  <a:schemeClr val="folHlink"/>
                </a:solidFill>
              </a:rPr>
              <a:t>Inheritance</a:t>
            </a:r>
            <a:r>
              <a:rPr lang="en-US" altLang="en-US" sz="1800" dirty="0"/>
              <a:t>—all responsibilities of a superclass is immediately inherited by all subclasses</a:t>
            </a:r>
          </a:p>
          <a:p>
            <a:pPr eaLnBrk="1" hangingPunct="1"/>
            <a:r>
              <a:rPr lang="en-US" altLang="en-US" sz="1800" dirty="0">
                <a:solidFill>
                  <a:schemeClr val="folHlink"/>
                </a:solidFill>
              </a:rPr>
              <a:t>Messages</a:t>
            </a:r>
            <a:r>
              <a:rPr lang="en-US" altLang="en-US" sz="1800" dirty="0"/>
              <a:t>—stimulate some behavior to occur in the receiving object</a:t>
            </a:r>
          </a:p>
          <a:p>
            <a:pPr eaLnBrk="1" hangingPunct="1"/>
            <a:r>
              <a:rPr lang="en-US" altLang="en-US" sz="1800" dirty="0">
                <a:solidFill>
                  <a:schemeClr val="folHlink"/>
                </a:solidFill>
              </a:rPr>
              <a:t>Polymorphism</a:t>
            </a:r>
            <a:r>
              <a:rPr lang="en-US" altLang="en-US" sz="1800" dirty="0"/>
              <a:t>—a characteristic that greatly reduces the effort required to extend the design</a:t>
            </a:r>
          </a:p>
        </p:txBody>
      </p:sp>
    </p:spTree>
    <p:extLst>
      <p:ext uri="{BB962C8B-B14F-4D97-AF65-F5344CB8AC3E}">
        <p14:creationId xmlns:p14="http://schemas.microsoft.com/office/powerpoint/2010/main" val="1178877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BBDB77-474F-4E07-B134-6D33DE21D011}"/>
              </a:ext>
            </a:extLst>
          </p:cNvPr>
          <p:cNvSpPr>
            <a:spLocks noGrp="1"/>
          </p:cNvSpPr>
          <p:nvPr>
            <p:ph type="title"/>
          </p:nvPr>
        </p:nvSpPr>
        <p:spPr/>
        <p:txBody>
          <a:bodyPr/>
          <a:lstStyle/>
          <a:p>
            <a:r>
              <a:rPr lang="en-US" dirty="0">
                <a:solidFill>
                  <a:schemeClr val="bg2"/>
                </a:solidFill>
              </a:rPr>
              <a:t>Software Design </a:t>
            </a:r>
            <a:endParaRPr lang="en-GB" dirty="0">
              <a:solidFill>
                <a:schemeClr val="bg2"/>
              </a:solidFill>
            </a:endParaRPr>
          </a:p>
        </p:txBody>
      </p:sp>
      <p:sp>
        <p:nvSpPr>
          <p:cNvPr id="3" name="Content Placeholder 2">
            <a:extLst>
              <a:ext uri="{FF2B5EF4-FFF2-40B4-BE49-F238E27FC236}">
                <a16:creationId xmlns="" xmlns:a16="http://schemas.microsoft.com/office/drawing/2014/main" id="{D8A99E4C-2658-42C2-96EC-F717061DC3CD}"/>
              </a:ext>
            </a:extLst>
          </p:cNvPr>
          <p:cNvSpPr>
            <a:spLocks noGrp="1"/>
          </p:cNvSpPr>
          <p:nvPr>
            <p:ph idx="1"/>
          </p:nvPr>
        </p:nvSpPr>
        <p:spPr/>
        <p:txBody>
          <a:bodyPr/>
          <a:lstStyle/>
          <a:p>
            <a:r>
              <a:rPr lang="en-US" dirty="0">
                <a:solidFill>
                  <a:schemeClr val="bg2"/>
                </a:solidFill>
              </a:rPr>
              <a:t>Software Design is the process to transform the user requirements into some suitable form, which helps the programmer in software coding and implementation. </a:t>
            </a:r>
          </a:p>
          <a:p>
            <a:r>
              <a:rPr lang="en-US" dirty="0">
                <a:solidFill>
                  <a:schemeClr val="bg2"/>
                </a:solidFill>
              </a:rPr>
              <a:t>During the software design phase, the design document is produced, based on the customer requirements as documented in the SRS document. </a:t>
            </a:r>
          </a:p>
          <a:p>
            <a:r>
              <a:rPr lang="en-US" dirty="0">
                <a:solidFill>
                  <a:schemeClr val="bg2"/>
                </a:solidFill>
              </a:rPr>
              <a:t>Hence the aim of this phase is to transform the SRS document into the design document.</a:t>
            </a:r>
            <a:endParaRPr lang="en-GB" dirty="0">
              <a:solidFill>
                <a:schemeClr val="bg2"/>
              </a:solidFill>
            </a:endParaRPr>
          </a:p>
        </p:txBody>
      </p:sp>
    </p:spTree>
    <p:extLst>
      <p:ext uri="{BB962C8B-B14F-4D97-AF65-F5344CB8AC3E}">
        <p14:creationId xmlns:p14="http://schemas.microsoft.com/office/powerpoint/2010/main" val="3139147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362200"/>
            <a:ext cx="10515600" cy="1145224"/>
          </a:xfrm>
        </p:spPr>
        <p:txBody>
          <a:bodyPr/>
          <a:lstStyle/>
          <a:p>
            <a:pPr algn="ctr"/>
            <a:r>
              <a:rPr lang="en-US" dirty="0"/>
              <a:t>Class </a:t>
            </a:r>
            <a:r>
              <a:rPr lang="en-US" dirty="0" smtClean="0"/>
              <a:t>18</a:t>
            </a:r>
            <a:r>
              <a:rPr lang="en-US" dirty="0"/>
              <a:t/>
            </a:r>
            <a:br>
              <a:rPr lang="en-US" dirty="0"/>
            </a:br>
            <a:r>
              <a:rPr lang="en-US" dirty="0" smtClean="0"/>
              <a:t>26-March-2021</a:t>
            </a:r>
            <a:endParaRPr lang="en-US" dirty="0"/>
          </a:p>
        </p:txBody>
      </p:sp>
    </p:spTree>
    <p:extLst>
      <p:ext uri="{BB962C8B-B14F-4D97-AF65-F5344CB8AC3E}">
        <p14:creationId xmlns:p14="http://schemas.microsoft.com/office/powerpoint/2010/main" val="3367038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4498781-DBF4-4963-AFD1-753573F22141}"/>
              </a:ext>
            </a:extLst>
          </p:cNvPr>
          <p:cNvSpPr>
            <a:spLocks noGrp="1"/>
          </p:cNvSpPr>
          <p:nvPr>
            <p:ph type="title"/>
          </p:nvPr>
        </p:nvSpPr>
        <p:spPr>
          <a:xfrm>
            <a:off x="838200" y="365126"/>
            <a:ext cx="10515600" cy="1145224"/>
          </a:xfrm>
        </p:spPr>
        <p:txBody>
          <a:bodyPr anchor="b">
            <a:normAutofit/>
          </a:bodyPr>
          <a:lstStyle/>
          <a:p>
            <a:r>
              <a:rPr lang="en-GB" dirty="0">
                <a:solidFill>
                  <a:schemeClr val="bg2"/>
                </a:solidFill>
              </a:rPr>
              <a:t>Design Classes</a:t>
            </a:r>
          </a:p>
        </p:txBody>
      </p:sp>
      <p:sp>
        <p:nvSpPr>
          <p:cNvPr id="3" name="Content Placeholder 2">
            <a:extLst>
              <a:ext uri="{FF2B5EF4-FFF2-40B4-BE49-F238E27FC236}">
                <a16:creationId xmlns="" xmlns:a16="http://schemas.microsoft.com/office/drawing/2014/main" id="{BD82B9BA-1DF2-4D18-B1BF-8D730281FE93}"/>
              </a:ext>
            </a:extLst>
          </p:cNvPr>
          <p:cNvSpPr>
            <a:spLocks noGrp="1"/>
          </p:cNvSpPr>
          <p:nvPr>
            <p:ph sz="half" idx="1"/>
          </p:nvPr>
        </p:nvSpPr>
        <p:spPr>
          <a:xfrm>
            <a:off x="838200" y="1825625"/>
            <a:ext cx="9906000" cy="4351338"/>
          </a:xfrm>
        </p:spPr>
        <p:txBody>
          <a:bodyPr>
            <a:normAutofit/>
          </a:bodyPr>
          <a:lstStyle/>
          <a:p>
            <a:r>
              <a:rPr lang="en-US" dirty="0">
                <a:solidFill>
                  <a:schemeClr val="bg2"/>
                </a:solidFill>
              </a:rPr>
              <a:t>The requirements model defines a set of analysis classes.</a:t>
            </a:r>
          </a:p>
        </p:txBody>
      </p:sp>
      <p:pic>
        <p:nvPicPr>
          <p:cNvPr id="4" name="Picture 3">
            <a:extLst>
              <a:ext uri="{FF2B5EF4-FFF2-40B4-BE49-F238E27FC236}">
                <a16:creationId xmlns="" xmlns:a16="http://schemas.microsoft.com/office/drawing/2014/main" id="{DDE46A37-06C6-4174-A3E5-DDDC6B0537AD}"/>
              </a:ext>
            </a:extLst>
          </p:cNvPr>
          <p:cNvPicPr>
            <a:picLocks noChangeAspect="1"/>
          </p:cNvPicPr>
          <p:nvPr/>
        </p:nvPicPr>
        <p:blipFill>
          <a:blip r:embed="rId2"/>
          <a:stretch>
            <a:fillRect/>
          </a:stretch>
        </p:blipFill>
        <p:spPr>
          <a:xfrm>
            <a:off x="2057400" y="2432496"/>
            <a:ext cx="8229600" cy="3744467"/>
          </a:xfrm>
          <a:prstGeom prst="rect">
            <a:avLst/>
          </a:prstGeom>
          <a:noFill/>
        </p:spPr>
      </p:pic>
    </p:spTree>
    <p:extLst>
      <p:ext uri="{BB962C8B-B14F-4D97-AF65-F5344CB8AC3E}">
        <p14:creationId xmlns:p14="http://schemas.microsoft.com/office/powerpoint/2010/main" val="1396219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AA3EAF7-166D-4286-869A-9D3D97138F1B}"/>
              </a:ext>
            </a:extLst>
          </p:cNvPr>
          <p:cNvSpPr>
            <a:spLocks noGrp="1"/>
          </p:cNvSpPr>
          <p:nvPr>
            <p:ph idx="1"/>
          </p:nvPr>
        </p:nvSpPr>
        <p:spPr/>
        <p:txBody>
          <a:bodyPr/>
          <a:lstStyle/>
          <a:p>
            <a:r>
              <a:rPr lang="en-US" dirty="0">
                <a:solidFill>
                  <a:schemeClr val="bg2"/>
                </a:solidFill>
              </a:rPr>
              <a:t>Five different types of design classes, each representing a different layer of the design architecture</a:t>
            </a:r>
          </a:p>
          <a:p>
            <a:pPr lvl="1"/>
            <a:r>
              <a:rPr lang="en-US" sz="2000" dirty="0">
                <a:solidFill>
                  <a:schemeClr val="bg2"/>
                </a:solidFill>
              </a:rPr>
              <a:t>User Interface Classes</a:t>
            </a:r>
          </a:p>
          <a:p>
            <a:pPr lvl="1"/>
            <a:r>
              <a:rPr lang="en-US" sz="2000" dirty="0">
                <a:solidFill>
                  <a:schemeClr val="bg2"/>
                </a:solidFill>
              </a:rPr>
              <a:t>Business domain classes </a:t>
            </a:r>
          </a:p>
          <a:p>
            <a:pPr lvl="1"/>
            <a:r>
              <a:rPr lang="en-US" sz="2000" dirty="0">
                <a:solidFill>
                  <a:schemeClr val="bg2"/>
                </a:solidFill>
              </a:rPr>
              <a:t>Process classes </a:t>
            </a:r>
          </a:p>
          <a:p>
            <a:pPr lvl="1"/>
            <a:r>
              <a:rPr lang="en-US" sz="2000" dirty="0">
                <a:solidFill>
                  <a:schemeClr val="bg2"/>
                </a:solidFill>
              </a:rPr>
              <a:t>Persistent classes </a:t>
            </a:r>
          </a:p>
          <a:p>
            <a:pPr lvl="1"/>
            <a:r>
              <a:rPr lang="en-US" sz="2000" dirty="0">
                <a:solidFill>
                  <a:schemeClr val="bg2"/>
                </a:solidFill>
              </a:rPr>
              <a:t>System classes</a:t>
            </a:r>
            <a:endParaRPr lang="en-GB" sz="2000" dirty="0">
              <a:solidFill>
                <a:schemeClr val="bg2"/>
              </a:solidFill>
            </a:endParaRPr>
          </a:p>
          <a:p>
            <a:endParaRPr lang="en-GB" dirty="0"/>
          </a:p>
        </p:txBody>
      </p:sp>
    </p:spTree>
    <p:extLst>
      <p:ext uri="{BB962C8B-B14F-4D97-AF65-F5344CB8AC3E}">
        <p14:creationId xmlns:p14="http://schemas.microsoft.com/office/powerpoint/2010/main" val="3929497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 xmlns:a16="http://schemas.microsoft.com/office/drawing/2014/main" id="{719BD407-0AE5-447F-B647-AB153DD25428}"/>
              </a:ext>
            </a:extLst>
          </p:cNvPr>
          <p:cNvSpPr>
            <a:spLocks noGrp="1"/>
          </p:cNvSpPr>
          <p:nvPr>
            <p:ph type="title"/>
          </p:nvPr>
        </p:nvSpPr>
        <p:spPr>
          <a:xfrm>
            <a:off x="838200" y="365126"/>
            <a:ext cx="10515600" cy="1145224"/>
          </a:xfrm>
        </p:spPr>
        <p:txBody>
          <a:bodyPr/>
          <a:lstStyle/>
          <a:p>
            <a:r>
              <a:rPr lang="en-US" b="1" dirty="0">
                <a:solidFill>
                  <a:schemeClr val="bg2"/>
                </a:solidFill>
              </a:rPr>
              <a:t>User interface classes </a:t>
            </a:r>
            <a:endParaRPr lang="en-US" dirty="0">
              <a:solidFill>
                <a:schemeClr val="bg2"/>
              </a:solidFill>
            </a:endParaRPr>
          </a:p>
        </p:txBody>
      </p:sp>
      <p:pic>
        <p:nvPicPr>
          <p:cNvPr id="4" name="Picture 3">
            <a:extLst>
              <a:ext uri="{FF2B5EF4-FFF2-40B4-BE49-F238E27FC236}">
                <a16:creationId xmlns="" xmlns:a16="http://schemas.microsoft.com/office/drawing/2014/main" id="{B8CBC1D8-5B38-48CA-8019-766644874DE4}"/>
              </a:ext>
            </a:extLst>
          </p:cNvPr>
          <p:cNvPicPr>
            <a:picLocks noChangeAspect="1"/>
          </p:cNvPicPr>
          <p:nvPr/>
        </p:nvPicPr>
        <p:blipFill>
          <a:blip r:embed="rId2"/>
          <a:stretch>
            <a:fillRect/>
          </a:stretch>
        </p:blipFill>
        <p:spPr>
          <a:xfrm>
            <a:off x="1138378" y="1825625"/>
            <a:ext cx="4428843" cy="4351338"/>
          </a:xfrm>
          <a:prstGeom prst="rect">
            <a:avLst/>
          </a:prstGeom>
          <a:noFill/>
        </p:spPr>
      </p:pic>
      <p:sp>
        <p:nvSpPr>
          <p:cNvPr id="3" name="Content Placeholder 2">
            <a:extLst>
              <a:ext uri="{FF2B5EF4-FFF2-40B4-BE49-F238E27FC236}">
                <a16:creationId xmlns="" xmlns:a16="http://schemas.microsoft.com/office/drawing/2014/main" id="{51E67D76-74F4-4816-9844-21F39D5526EE}"/>
              </a:ext>
            </a:extLst>
          </p:cNvPr>
          <p:cNvSpPr>
            <a:spLocks noGrp="1"/>
          </p:cNvSpPr>
          <p:nvPr>
            <p:ph sz="half" idx="2"/>
          </p:nvPr>
        </p:nvSpPr>
        <p:spPr>
          <a:xfrm>
            <a:off x="6019800" y="1825625"/>
            <a:ext cx="5562600" cy="4351338"/>
          </a:xfrm>
        </p:spPr>
        <p:txBody>
          <a:bodyPr>
            <a:normAutofit/>
          </a:bodyPr>
          <a:lstStyle/>
          <a:p>
            <a:pPr marL="685800" lvl="1" indent="-457200">
              <a:buAutoNum type="arabicPeriod"/>
            </a:pPr>
            <a:r>
              <a:rPr lang="en-US" sz="2000" dirty="0">
                <a:solidFill>
                  <a:schemeClr val="bg2"/>
                </a:solidFill>
              </a:rPr>
              <a:t>These classes are designed for Human Computer Interaction(HCI).</a:t>
            </a:r>
          </a:p>
          <a:p>
            <a:pPr marL="685800" lvl="1" indent="-457200">
              <a:buAutoNum type="arabicPeriod"/>
            </a:pPr>
            <a:r>
              <a:rPr lang="en-US" sz="2000" dirty="0">
                <a:solidFill>
                  <a:schemeClr val="bg2"/>
                </a:solidFill>
              </a:rPr>
              <a:t>These interface classes define all interfaces which is required for Human Computer Interaction(HCI).</a:t>
            </a:r>
          </a:p>
          <a:p>
            <a:endParaRPr lang="en-GB" dirty="0">
              <a:solidFill>
                <a:schemeClr val="bg2"/>
              </a:solidFill>
            </a:endParaRPr>
          </a:p>
        </p:txBody>
      </p:sp>
    </p:spTree>
    <p:extLst>
      <p:ext uri="{BB962C8B-B14F-4D97-AF65-F5344CB8AC3E}">
        <p14:creationId xmlns:p14="http://schemas.microsoft.com/office/powerpoint/2010/main" val="3493452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71F7350-8EF0-4546-8DBD-921436A2EE66}"/>
              </a:ext>
            </a:extLst>
          </p:cNvPr>
          <p:cNvSpPr>
            <a:spLocks noGrp="1"/>
          </p:cNvSpPr>
          <p:nvPr>
            <p:ph type="title"/>
          </p:nvPr>
        </p:nvSpPr>
        <p:spPr>
          <a:xfrm>
            <a:off x="838200" y="365126"/>
            <a:ext cx="10515600" cy="1145224"/>
          </a:xfrm>
        </p:spPr>
        <p:txBody>
          <a:bodyPr anchor="b">
            <a:normAutofit/>
          </a:bodyPr>
          <a:lstStyle/>
          <a:p>
            <a:r>
              <a:rPr lang="en-US" dirty="0">
                <a:solidFill>
                  <a:schemeClr val="bg2"/>
                </a:solidFill>
              </a:rPr>
              <a:t>Business domain classes </a:t>
            </a:r>
            <a:endParaRPr lang="en-GB" dirty="0">
              <a:solidFill>
                <a:schemeClr val="bg2"/>
              </a:solidFill>
            </a:endParaRPr>
          </a:p>
        </p:txBody>
      </p:sp>
      <p:pic>
        <p:nvPicPr>
          <p:cNvPr id="4" name="Picture 3">
            <a:extLst>
              <a:ext uri="{FF2B5EF4-FFF2-40B4-BE49-F238E27FC236}">
                <a16:creationId xmlns="" xmlns:a16="http://schemas.microsoft.com/office/drawing/2014/main" id="{5098B0A2-2037-4997-904B-E8E695F5A081}"/>
              </a:ext>
            </a:extLst>
          </p:cNvPr>
          <p:cNvPicPr>
            <a:picLocks noChangeAspect="1"/>
          </p:cNvPicPr>
          <p:nvPr/>
        </p:nvPicPr>
        <p:blipFill>
          <a:blip r:embed="rId2"/>
          <a:stretch>
            <a:fillRect/>
          </a:stretch>
        </p:blipFill>
        <p:spPr>
          <a:xfrm>
            <a:off x="685800" y="2121408"/>
            <a:ext cx="5029200" cy="2615184"/>
          </a:xfrm>
          <a:prstGeom prst="rect">
            <a:avLst/>
          </a:prstGeom>
          <a:noFill/>
        </p:spPr>
      </p:pic>
      <p:sp>
        <p:nvSpPr>
          <p:cNvPr id="3" name="Content Placeholder 2">
            <a:extLst>
              <a:ext uri="{FF2B5EF4-FFF2-40B4-BE49-F238E27FC236}">
                <a16:creationId xmlns="" xmlns:a16="http://schemas.microsoft.com/office/drawing/2014/main" id="{4690F494-6214-404D-AC14-9707952D67E8}"/>
              </a:ext>
            </a:extLst>
          </p:cNvPr>
          <p:cNvSpPr>
            <a:spLocks noGrp="1"/>
          </p:cNvSpPr>
          <p:nvPr>
            <p:ph sz="half" idx="2"/>
          </p:nvPr>
        </p:nvSpPr>
        <p:spPr>
          <a:xfrm>
            <a:off x="6324600" y="1825625"/>
            <a:ext cx="5029200" cy="4351338"/>
          </a:xfrm>
        </p:spPr>
        <p:txBody>
          <a:bodyPr>
            <a:normAutofit/>
          </a:bodyPr>
          <a:lstStyle/>
          <a:p>
            <a:r>
              <a:rPr lang="en-US" dirty="0">
                <a:solidFill>
                  <a:schemeClr val="bg2"/>
                </a:solidFill>
              </a:rPr>
              <a:t>These classes are commonly refinements of the analysis classes.</a:t>
            </a:r>
          </a:p>
          <a:p>
            <a:r>
              <a:rPr lang="en-US" dirty="0">
                <a:solidFill>
                  <a:schemeClr val="bg2"/>
                </a:solidFill>
              </a:rPr>
              <a:t>These classes are recognized as attributes and methods which are required to implement the elements of the business domain.</a:t>
            </a:r>
          </a:p>
          <a:p>
            <a:endParaRPr lang="en-GB" dirty="0">
              <a:solidFill>
                <a:schemeClr val="bg2"/>
              </a:solidFill>
            </a:endParaRPr>
          </a:p>
        </p:txBody>
      </p:sp>
    </p:spTree>
    <p:extLst>
      <p:ext uri="{BB962C8B-B14F-4D97-AF65-F5344CB8AC3E}">
        <p14:creationId xmlns:p14="http://schemas.microsoft.com/office/powerpoint/2010/main" val="164501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D9B8581-78E1-471E-A79B-496100CF3380}"/>
              </a:ext>
            </a:extLst>
          </p:cNvPr>
          <p:cNvSpPr>
            <a:spLocks noGrp="1"/>
          </p:cNvSpPr>
          <p:nvPr>
            <p:ph type="title"/>
          </p:nvPr>
        </p:nvSpPr>
        <p:spPr>
          <a:xfrm>
            <a:off x="838200" y="365126"/>
            <a:ext cx="10515600" cy="1145224"/>
          </a:xfrm>
        </p:spPr>
        <p:txBody>
          <a:bodyPr anchor="b">
            <a:normAutofit/>
          </a:bodyPr>
          <a:lstStyle/>
          <a:p>
            <a:r>
              <a:rPr lang="en-GB" b="1" dirty="0">
                <a:solidFill>
                  <a:schemeClr val="bg2"/>
                </a:solidFill>
              </a:rPr>
              <a:t>Process classes</a:t>
            </a:r>
            <a:endParaRPr lang="en-GB" dirty="0">
              <a:solidFill>
                <a:schemeClr val="bg2"/>
              </a:solidFill>
            </a:endParaRPr>
          </a:p>
        </p:txBody>
      </p:sp>
      <p:pic>
        <p:nvPicPr>
          <p:cNvPr id="4" name="Picture 3">
            <a:extLst>
              <a:ext uri="{FF2B5EF4-FFF2-40B4-BE49-F238E27FC236}">
                <a16:creationId xmlns="" xmlns:a16="http://schemas.microsoft.com/office/drawing/2014/main" id="{6976CE56-B475-4079-A6D9-4D7B714C0394}"/>
              </a:ext>
            </a:extLst>
          </p:cNvPr>
          <p:cNvPicPr>
            <a:picLocks noChangeAspect="1"/>
          </p:cNvPicPr>
          <p:nvPr/>
        </p:nvPicPr>
        <p:blipFill>
          <a:blip r:embed="rId2"/>
          <a:stretch>
            <a:fillRect/>
          </a:stretch>
        </p:blipFill>
        <p:spPr>
          <a:xfrm>
            <a:off x="457200" y="1981200"/>
            <a:ext cx="6324600" cy="3462717"/>
          </a:xfrm>
          <a:prstGeom prst="rect">
            <a:avLst/>
          </a:prstGeom>
          <a:noFill/>
        </p:spPr>
      </p:pic>
      <p:sp>
        <p:nvSpPr>
          <p:cNvPr id="3" name="Content Placeholder 2">
            <a:extLst>
              <a:ext uri="{FF2B5EF4-FFF2-40B4-BE49-F238E27FC236}">
                <a16:creationId xmlns="" xmlns:a16="http://schemas.microsoft.com/office/drawing/2014/main" id="{B898DD50-4F53-452E-BA28-75BFE87940B3}"/>
              </a:ext>
            </a:extLst>
          </p:cNvPr>
          <p:cNvSpPr>
            <a:spLocks noGrp="1"/>
          </p:cNvSpPr>
          <p:nvPr>
            <p:ph sz="half" idx="2"/>
          </p:nvPr>
        </p:nvSpPr>
        <p:spPr>
          <a:xfrm>
            <a:off x="7125929" y="1828800"/>
            <a:ext cx="5029200" cy="4351338"/>
          </a:xfrm>
        </p:spPr>
        <p:txBody>
          <a:bodyPr>
            <a:normAutofit/>
          </a:bodyPr>
          <a:lstStyle/>
          <a:p>
            <a:r>
              <a:rPr lang="en-US" dirty="0">
                <a:solidFill>
                  <a:schemeClr val="bg2"/>
                </a:solidFill>
              </a:rPr>
              <a:t>It implement the lower-level business abstraction which is needed to completely manage the business domain class.</a:t>
            </a:r>
            <a:br>
              <a:rPr lang="en-US" dirty="0">
                <a:solidFill>
                  <a:schemeClr val="bg2"/>
                </a:solidFill>
              </a:rPr>
            </a:br>
            <a:endParaRPr lang="en-GB" dirty="0">
              <a:solidFill>
                <a:schemeClr val="bg2"/>
              </a:solidFill>
            </a:endParaRPr>
          </a:p>
        </p:txBody>
      </p:sp>
    </p:spTree>
    <p:extLst>
      <p:ext uri="{BB962C8B-B14F-4D97-AF65-F5344CB8AC3E}">
        <p14:creationId xmlns:p14="http://schemas.microsoft.com/office/powerpoint/2010/main" val="603996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BA8EC5F-F535-4FF1-992F-122ACFE54D11}"/>
              </a:ext>
            </a:extLst>
          </p:cNvPr>
          <p:cNvSpPr>
            <a:spLocks noGrp="1"/>
          </p:cNvSpPr>
          <p:nvPr>
            <p:ph idx="1"/>
          </p:nvPr>
        </p:nvSpPr>
        <p:spPr>
          <a:xfrm>
            <a:off x="838200" y="762000"/>
            <a:ext cx="10744200" cy="5414963"/>
          </a:xfrm>
        </p:spPr>
        <p:txBody>
          <a:bodyPr>
            <a:normAutofit/>
          </a:bodyPr>
          <a:lstStyle/>
          <a:p>
            <a:r>
              <a:rPr lang="en-US" sz="3200" b="1" dirty="0">
                <a:solidFill>
                  <a:schemeClr val="bg2"/>
                </a:solidFill>
              </a:rPr>
              <a:t>4. Persistence classes</a:t>
            </a:r>
          </a:p>
          <a:p>
            <a:pPr lvl="1"/>
            <a:r>
              <a:rPr lang="en-US" sz="2800" dirty="0">
                <a:solidFill>
                  <a:schemeClr val="bg2"/>
                </a:solidFill>
              </a:rPr>
              <a:t>It shows data stores that will persist behind the execution of the software.</a:t>
            </a:r>
          </a:p>
          <a:p>
            <a:pPr lvl="1"/>
            <a:r>
              <a:rPr lang="en-US" sz="2800" dirty="0">
                <a:solidFill>
                  <a:schemeClr val="bg2"/>
                </a:solidFill>
              </a:rPr>
              <a:t>Persistent classes are those java classes whose objects have to be stored in the database tables.</a:t>
            </a:r>
            <a:endParaRPr lang="en-US" sz="2800" b="1" dirty="0">
              <a:solidFill>
                <a:schemeClr val="bg2"/>
              </a:solidFill>
            </a:endParaRPr>
          </a:p>
          <a:p>
            <a:r>
              <a:rPr lang="en-US" sz="3200" b="1" dirty="0">
                <a:solidFill>
                  <a:schemeClr val="bg2"/>
                </a:solidFill>
              </a:rPr>
              <a:t>System Classes</a:t>
            </a:r>
          </a:p>
          <a:p>
            <a:pPr lvl="1"/>
            <a:r>
              <a:rPr lang="en-US" sz="3000" dirty="0">
                <a:solidFill>
                  <a:schemeClr val="bg2"/>
                </a:solidFill>
              </a:rPr>
              <a:t>System classes implement software management and control functions that allow to operate and communicate in computing environment and outside world</a:t>
            </a:r>
            <a:endParaRPr lang="en-GB" sz="3000" dirty="0">
              <a:solidFill>
                <a:schemeClr val="bg2"/>
              </a:solidFill>
            </a:endParaRPr>
          </a:p>
          <a:p>
            <a:pPr lvl="1"/>
            <a:r>
              <a:rPr lang="en-US" dirty="0">
                <a:solidFill>
                  <a:schemeClr val="bg2"/>
                </a:solidFill>
              </a:rPr>
              <a:t>System class belongs to the package </a:t>
            </a:r>
            <a:r>
              <a:rPr lang="en-US" b="1" dirty="0" err="1">
                <a:solidFill>
                  <a:schemeClr val="bg2"/>
                </a:solidFill>
              </a:rPr>
              <a:t>java.lang</a:t>
            </a:r>
            <a:r>
              <a:rPr lang="en-US" dirty="0">
                <a:solidFill>
                  <a:schemeClr val="bg2"/>
                </a:solidFill>
              </a:rPr>
              <a:t>. </a:t>
            </a:r>
          </a:p>
          <a:p>
            <a:pPr lvl="1"/>
            <a:r>
              <a:rPr lang="en-GB" b="1" dirty="0" err="1">
                <a:solidFill>
                  <a:schemeClr val="bg2"/>
                </a:solidFill>
              </a:rPr>
              <a:t>java.lang.System</a:t>
            </a:r>
            <a:r>
              <a:rPr lang="en-GB" dirty="0">
                <a:solidFill>
                  <a:schemeClr val="bg2"/>
                </a:solidFill>
              </a:rPr>
              <a:t> </a:t>
            </a:r>
            <a:endParaRPr lang="en-US" sz="3000" b="1" dirty="0">
              <a:solidFill>
                <a:schemeClr val="bg2"/>
              </a:solidFill>
            </a:endParaRPr>
          </a:p>
        </p:txBody>
      </p:sp>
    </p:spTree>
    <p:extLst>
      <p:ext uri="{BB962C8B-B14F-4D97-AF65-F5344CB8AC3E}">
        <p14:creationId xmlns:p14="http://schemas.microsoft.com/office/powerpoint/2010/main" val="3296302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2"/>
                </a:solidFill>
              </a:rPr>
              <a:t>Design Classes-They define four characteristics of a well-formed design class: </a:t>
            </a:r>
          </a:p>
        </p:txBody>
      </p:sp>
      <p:sp>
        <p:nvSpPr>
          <p:cNvPr id="3" name="Content Placeholder 2"/>
          <p:cNvSpPr>
            <a:spLocks noGrp="1"/>
          </p:cNvSpPr>
          <p:nvPr>
            <p:ph idx="1"/>
          </p:nvPr>
        </p:nvSpPr>
        <p:spPr/>
        <p:txBody>
          <a:bodyPr>
            <a:normAutofit/>
          </a:bodyPr>
          <a:lstStyle/>
          <a:p>
            <a:r>
              <a:rPr lang="en-US" sz="2400" dirty="0">
                <a:solidFill>
                  <a:schemeClr val="bg2"/>
                </a:solidFill>
              </a:rPr>
              <a:t>Complete and sufficient.</a:t>
            </a:r>
          </a:p>
          <a:p>
            <a:pPr lvl="1"/>
            <a:r>
              <a:rPr lang="en-US" sz="2000" dirty="0">
                <a:solidFill>
                  <a:schemeClr val="bg2"/>
                </a:solidFill>
              </a:rPr>
              <a:t>. A design class should be the complete encapsulation of all attributes and methods that can reasonably be expected (based on a knowledgeable interpretation of the class name) to exist for the class. </a:t>
            </a:r>
          </a:p>
          <a:p>
            <a:pPr lvl="1"/>
            <a:r>
              <a:rPr lang="en-US" sz="2000" dirty="0">
                <a:solidFill>
                  <a:schemeClr val="bg2"/>
                </a:solidFill>
              </a:rPr>
              <a:t>For example, the class Scene defined for video-editing software is complete only if it contains all attributes and methods that can reasonably be associated with the creation of a video scene. Sufficiency ensures that the design class contains only those methods that are sufficient to achieve the intent of the class, no more and no less.</a:t>
            </a:r>
          </a:p>
        </p:txBody>
      </p:sp>
    </p:spTree>
    <p:extLst>
      <p:ext uri="{BB962C8B-B14F-4D97-AF65-F5344CB8AC3E}">
        <p14:creationId xmlns:p14="http://schemas.microsoft.com/office/powerpoint/2010/main" val="1824355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Primitiveness</a:t>
            </a:r>
          </a:p>
        </p:txBody>
      </p:sp>
      <p:sp>
        <p:nvSpPr>
          <p:cNvPr id="3" name="Content Placeholder 2"/>
          <p:cNvSpPr>
            <a:spLocks noGrp="1"/>
          </p:cNvSpPr>
          <p:nvPr>
            <p:ph idx="1"/>
          </p:nvPr>
        </p:nvSpPr>
        <p:spPr/>
        <p:txBody>
          <a:bodyPr/>
          <a:lstStyle/>
          <a:p>
            <a:pPr lvl="1"/>
            <a:r>
              <a:rPr lang="en-US" dirty="0">
                <a:solidFill>
                  <a:schemeClr val="bg2"/>
                </a:solidFill>
              </a:rPr>
              <a:t>Methods associated with a design class should be focused on accomplishing one service for the class. Once the service has been implemented with a method, the class should not provide another way to accomplish the same thing. </a:t>
            </a:r>
          </a:p>
          <a:p>
            <a:endParaRPr lang="en-US" dirty="0"/>
          </a:p>
        </p:txBody>
      </p:sp>
      <p:sp>
        <p:nvSpPr>
          <p:cNvPr id="4" name="Rectangle 3"/>
          <p:cNvSpPr/>
          <p:nvPr/>
        </p:nvSpPr>
        <p:spPr>
          <a:xfrm>
            <a:off x="831782" y="2971800"/>
            <a:ext cx="10293417" cy="2092881"/>
          </a:xfrm>
          <a:prstGeom prst="rect">
            <a:avLst/>
          </a:prstGeom>
        </p:spPr>
        <p:txBody>
          <a:bodyPr wrap="square">
            <a:spAutoFit/>
          </a:bodyPr>
          <a:lstStyle/>
          <a:p>
            <a:r>
              <a:rPr lang="en-US" sz="2800" dirty="0">
                <a:solidFill>
                  <a:schemeClr val="bg2"/>
                </a:solidFill>
              </a:rPr>
              <a:t>High cohesion.</a:t>
            </a:r>
          </a:p>
          <a:p>
            <a:r>
              <a:rPr lang="en-US" sz="2400" dirty="0">
                <a:solidFill>
                  <a:schemeClr val="bg2"/>
                </a:solidFill>
              </a:rPr>
              <a:t>	</a:t>
            </a:r>
            <a:r>
              <a:rPr lang="en-US" dirty="0">
                <a:solidFill>
                  <a:schemeClr val="bg2"/>
                </a:solidFill>
              </a:rPr>
              <a:t>Class should be focus on one kind of thing</a:t>
            </a:r>
          </a:p>
          <a:p>
            <a:r>
              <a:rPr lang="en-US" dirty="0">
                <a:solidFill>
                  <a:schemeClr val="bg2"/>
                </a:solidFill>
              </a:rPr>
              <a:t>A cohesion design class has a small and focused set of responsibilities.</a:t>
            </a:r>
          </a:p>
          <a:p>
            <a:r>
              <a:rPr lang="en-US" dirty="0">
                <a:solidFill>
                  <a:schemeClr val="bg2"/>
                </a:solidFill>
              </a:rPr>
              <a:t>For implementing the set of responsibilities the design classes are  applied single-mindedly to the methods and attribute</a:t>
            </a:r>
          </a:p>
          <a:p>
            <a:endParaRPr lang="en-US" sz="2400" dirty="0">
              <a:solidFill>
                <a:schemeClr val="bg2"/>
              </a:solidFill>
            </a:endParaRPr>
          </a:p>
        </p:txBody>
      </p:sp>
    </p:spTree>
    <p:extLst>
      <p:ext uri="{BB962C8B-B14F-4D97-AF65-F5344CB8AC3E}">
        <p14:creationId xmlns:p14="http://schemas.microsoft.com/office/powerpoint/2010/main" val="2432868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057FD1C-1905-4D45-B2E6-12CCD6A9617D}"/>
              </a:ext>
            </a:extLst>
          </p:cNvPr>
          <p:cNvSpPr>
            <a:spLocks noGrp="1"/>
          </p:cNvSpPr>
          <p:nvPr>
            <p:ph type="title"/>
          </p:nvPr>
        </p:nvSpPr>
        <p:spPr/>
        <p:txBody>
          <a:bodyPr/>
          <a:lstStyle/>
          <a:p>
            <a:r>
              <a:rPr lang="en-US" sz="3600" dirty="0">
                <a:solidFill>
                  <a:schemeClr val="bg2"/>
                </a:solidFill>
              </a:rPr>
              <a:t>Low coupling.</a:t>
            </a:r>
            <a:br>
              <a:rPr lang="en-US" sz="3600" dirty="0">
                <a:solidFill>
                  <a:schemeClr val="bg2"/>
                </a:solidFill>
              </a:rPr>
            </a:br>
            <a:endParaRPr lang="en-GB" dirty="0"/>
          </a:p>
        </p:txBody>
      </p:sp>
      <p:sp>
        <p:nvSpPr>
          <p:cNvPr id="3" name="Content Placeholder 2">
            <a:extLst>
              <a:ext uri="{FF2B5EF4-FFF2-40B4-BE49-F238E27FC236}">
                <a16:creationId xmlns="" xmlns:a16="http://schemas.microsoft.com/office/drawing/2014/main" id="{4953C565-3E4F-43E7-A735-FA5CBB33AD29}"/>
              </a:ext>
            </a:extLst>
          </p:cNvPr>
          <p:cNvSpPr>
            <a:spLocks noGrp="1"/>
          </p:cNvSpPr>
          <p:nvPr>
            <p:ph idx="1"/>
          </p:nvPr>
        </p:nvSpPr>
        <p:spPr/>
        <p:txBody>
          <a:bodyPr/>
          <a:lstStyle/>
          <a:p>
            <a:r>
              <a:rPr lang="en-US" dirty="0">
                <a:solidFill>
                  <a:schemeClr val="bg2"/>
                </a:solidFill>
              </a:rPr>
              <a:t>All the design classes should collaborate with each other in a design model.</a:t>
            </a:r>
          </a:p>
          <a:p>
            <a:r>
              <a:rPr lang="en-US" dirty="0">
                <a:solidFill>
                  <a:schemeClr val="bg2"/>
                </a:solidFill>
              </a:rPr>
              <a:t>The minimum acceptable of collaboration must be kept in this model.</a:t>
            </a:r>
          </a:p>
          <a:p>
            <a:r>
              <a:rPr lang="en-US" dirty="0">
                <a:solidFill>
                  <a:schemeClr val="bg2"/>
                </a:solidFill>
              </a:rPr>
              <a:t>If a design model is highly coupled then the system is difficult to implement, to test and to maintain over time.</a:t>
            </a:r>
          </a:p>
          <a:p>
            <a:r>
              <a:rPr lang="en-US" dirty="0">
                <a:solidFill>
                  <a:schemeClr val="bg2"/>
                </a:solidFill>
              </a:rPr>
              <a:t>.</a:t>
            </a:r>
          </a:p>
          <a:p>
            <a:r>
              <a:rPr lang="en-US" dirty="0">
                <a:solidFill>
                  <a:schemeClr val="bg2"/>
                </a:solidFill>
              </a:rPr>
              <a:t>This restriction, called the Law of Demeter [Lie03], suggests that a method should only send messages to methods in neighboring classes.</a:t>
            </a:r>
          </a:p>
        </p:txBody>
      </p:sp>
    </p:spTree>
    <p:extLst>
      <p:ext uri="{BB962C8B-B14F-4D97-AF65-F5344CB8AC3E}">
        <p14:creationId xmlns:p14="http://schemas.microsoft.com/office/powerpoint/2010/main" val="694173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A63D987-FA89-4BC9-B223-499FB133A3ED}"/>
              </a:ext>
            </a:extLst>
          </p:cNvPr>
          <p:cNvSpPr>
            <a:spLocks noGrp="1"/>
          </p:cNvSpPr>
          <p:nvPr>
            <p:ph type="title"/>
          </p:nvPr>
        </p:nvSpPr>
        <p:spPr/>
        <p:txBody>
          <a:bodyPr/>
          <a:lstStyle/>
          <a:p>
            <a:r>
              <a:rPr lang="en-US" dirty="0">
                <a:solidFill>
                  <a:schemeClr val="bg2"/>
                </a:solidFill>
              </a:rPr>
              <a:t>Translating the requirements model into the design model</a:t>
            </a:r>
            <a:endParaRPr lang="en-GB" dirty="0">
              <a:solidFill>
                <a:schemeClr val="bg2"/>
              </a:solidFill>
            </a:endParaRPr>
          </a:p>
        </p:txBody>
      </p:sp>
      <p:pic>
        <p:nvPicPr>
          <p:cNvPr id="4" name="Content Placeholder 3">
            <a:extLst>
              <a:ext uri="{FF2B5EF4-FFF2-40B4-BE49-F238E27FC236}">
                <a16:creationId xmlns="" xmlns:a16="http://schemas.microsoft.com/office/drawing/2014/main" id="{8A785D6D-6D9C-480C-B8C5-4989E53C2DCC}"/>
              </a:ext>
            </a:extLst>
          </p:cNvPr>
          <p:cNvPicPr>
            <a:picLocks noGrp="1" noChangeAspect="1"/>
          </p:cNvPicPr>
          <p:nvPr>
            <p:ph idx="1"/>
          </p:nvPr>
        </p:nvPicPr>
        <p:blipFill>
          <a:blip r:embed="rId2"/>
          <a:stretch>
            <a:fillRect/>
          </a:stretch>
        </p:blipFill>
        <p:spPr>
          <a:xfrm>
            <a:off x="2218997" y="1825625"/>
            <a:ext cx="7754005" cy="4351338"/>
          </a:xfrm>
          <a:prstGeom prst="rect">
            <a:avLst/>
          </a:prstGeom>
        </p:spPr>
      </p:pic>
    </p:spTree>
    <p:extLst>
      <p:ext uri="{BB962C8B-B14F-4D97-AF65-F5344CB8AC3E}">
        <p14:creationId xmlns:p14="http://schemas.microsoft.com/office/powerpoint/2010/main" val="2633564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chemeClr val="bg2"/>
                </a:solidFill>
              </a:rPr>
              <a:t>The Design Model</a:t>
            </a:r>
            <a:endParaRPr lang="en-US" dirty="0"/>
          </a:p>
        </p:txBody>
      </p:sp>
      <p:pic>
        <p:nvPicPr>
          <p:cNvPr id="5" name="Picture 4"/>
          <p:cNvPicPr>
            <a:picLocks noChangeAspect="1"/>
          </p:cNvPicPr>
          <p:nvPr/>
        </p:nvPicPr>
        <p:blipFill>
          <a:blip r:embed="rId2"/>
          <a:stretch>
            <a:fillRect/>
          </a:stretch>
        </p:blipFill>
        <p:spPr>
          <a:xfrm>
            <a:off x="5791200" y="1828800"/>
            <a:ext cx="6010275" cy="3771900"/>
          </a:xfrm>
          <a:prstGeom prst="rect">
            <a:avLst/>
          </a:prstGeom>
        </p:spPr>
      </p:pic>
      <p:sp>
        <p:nvSpPr>
          <p:cNvPr id="6" name="Rectangle 5"/>
          <p:cNvSpPr/>
          <p:nvPr/>
        </p:nvSpPr>
        <p:spPr>
          <a:xfrm>
            <a:off x="304800" y="2895600"/>
            <a:ext cx="4953000" cy="923330"/>
          </a:xfrm>
          <a:prstGeom prst="rect">
            <a:avLst/>
          </a:prstGeom>
        </p:spPr>
        <p:txBody>
          <a:bodyPr wrap="square">
            <a:spAutoFit/>
          </a:bodyPr>
          <a:lstStyle/>
          <a:p>
            <a:r>
              <a:rPr lang="en-US" dirty="0">
                <a:solidFill>
                  <a:schemeClr val="bg2"/>
                </a:solidFill>
                <a:latin typeface="Times New Roman" panose="02020603050405020304" pitchFamily="18" charset="0"/>
                <a:cs typeface="Times New Roman" panose="02020603050405020304" pitchFamily="18" charset="0"/>
              </a:rPr>
              <a:t>A </a:t>
            </a:r>
            <a:r>
              <a:rPr lang="en-US" b="1" dirty="0">
                <a:solidFill>
                  <a:schemeClr val="bg2"/>
                </a:solidFill>
                <a:latin typeface="Times New Roman" panose="02020603050405020304" pitchFamily="18" charset="0"/>
                <a:cs typeface="Times New Roman" panose="02020603050405020304" pitchFamily="18" charset="0"/>
              </a:rPr>
              <a:t>design model</a:t>
            </a:r>
            <a:r>
              <a:rPr lang="en-US" dirty="0">
                <a:solidFill>
                  <a:schemeClr val="bg2"/>
                </a:solidFill>
                <a:latin typeface="Times New Roman" panose="02020603050405020304" pitchFamily="18" charset="0"/>
                <a:cs typeface="Times New Roman" panose="02020603050405020304" pitchFamily="18" charset="0"/>
              </a:rPr>
              <a:t> in software engineering is an object-based picture or pictures that represent the use cases for a system</a:t>
            </a:r>
          </a:p>
        </p:txBody>
      </p:sp>
    </p:spTree>
    <p:extLst>
      <p:ext uri="{BB962C8B-B14F-4D97-AF65-F5344CB8AC3E}">
        <p14:creationId xmlns:p14="http://schemas.microsoft.com/office/powerpoint/2010/main" val="93593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8676" name="Rectangle 3"/>
          <p:cNvSpPr>
            <a:spLocks noGrp="1" noChangeArrowheads="1"/>
          </p:cNvSpPr>
          <p:nvPr>
            <p:ph type="title"/>
          </p:nvPr>
        </p:nvSpPr>
        <p:spPr>
          <a:xfrm>
            <a:off x="2743201" y="1066800"/>
            <a:ext cx="5165725" cy="685800"/>
          </a:xfrm>
        </p:spPr>
        <p:txBody>
          <a:bodyPr/>
          <a:lstStyle/>
          <a:p>
            <a:pPr eaLnBrk="1" hangingPunct="1"/>
            <a:r>
              <a:rPr lang="en-US" altLang="en-US" dirty="0">
                <a:solidFill>
                  <a:schemeClr val="bg2"/>
                </a:solidFill>
              </a:rPr>
              <a:t>The Design Model</a:t>
            </a:r>
            <a:endParaRPr lang="en-US" altLang="en-US" dirty="0">
              <a:solidFill>
                <a:schemeClr val="bg2"/>
              </a:solidFill>
              <a:latin typeface="36 Helvetica ThinItalic" charset="0"/>
            </a:endParaRPr>
          </a:p>
        </p:txBody>
      </p:sp>
      <p:pic>
        <p:nvPicPr>
          <p:cNvPr id="2867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762897"/>
            <a:ext cx="5486400" cy="455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5867400" y="1905000"/>
            <a:ext cx="6096000" cy="1754326"/>
          </a:xfrm>
          <a:prstGeom prst="rect">
            <a:avLst/>
          </a:prstGeom>
        </p:spPr>
        <p:txBody>
          <a:bodyPr>
            <a:spAutoFit/>
          </a:bodyPr>
          <a:lstStyle/>
          <a:p>
            <a:r>
              <a:rPr lang="en-US" dirty="0">
                <a:solidFill>
                  <a:schemeClr val="bg2"/>
                </a:solidFill>
              </a:rPr>
              <a:t>The process dimension indicates the evolution of the design model as design tasks are executed as part of the software process. The abstraction dimension represents the level of detail as each element of the analysis model is transformed into a design equivalent and then refined iteratively</a:t>
            </a:r>
          </a:p>
        </p:txBody>
      </p:sp>
    </p:spTree>
    <p:extLst>
      <p:ext uri="{BB962C8B-B14F-4D97-AF65-F5344CB8AC3E}">
        <p14:creationId xmlns:p14="http://schemas.microsoft.com/office/powerpoint/2010/main" val="130175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9700" name="Rectangle 2"/>
          <p:cNvSpPr>
            <a:spLocks noGrp="1" noChangeArrowheads="1"/>
          </p:cNvSpPr>
          <p:nvPr>
            <p:ph type="title"/>
          </p:nvPr>
        </p:nvSpPr>
        <p:spPr>
          <a:xfrm>
            <a:off x="990600" y="685800"/>
            <a:ext cx="6715125" cy="685800"/>
          </a:xfrm>
        </p:spPr>
        <p:txBody>
          <a:bodyPr/>
          <a:lstStyle/>
          <a:p>
            <a:pPr eaLnBrk="1" hangingPunct="1"/>
            <a:r>
              <a:rPr lang="en-US" altLang="en-US" dirty="0">
                <a:solidFill>
                  <a:schemeClr val="bg2"/>
                </a:solidFill>
              </a:rPr>
              <a:t>Design Model Elements</a:t>
            </a:r>
          </a:p>
        </p:txBody>
      </p:sp>
      <p:sp>
        <p:nvSpPr>
          <p:cNvPr id="29701" name="Rectangle 3"/>
          <p:cNvSpPr>
            <a:spLocks noGrp="1" noChangeArrowheads="1"/>
          </p:cNvSpPr>
          <p:nvPr>
            <p:ph type="body" idx="1"/>
          </p:nvPr>
        </p:nvSpPr>
        <p:spPr>
          <a:xfrm>
            <a:off x="1143000" y="1600200"/>
            <a:ext cx="10058400" cy="4114800"/>
          </a:xfrm>
        </p:spPr>
        <p:txBody>
          <a:bodyPr>
            <a:normAutofit/>
          </a:bodyPr>
          <a:lstStyle/>
          <a:p>
            <a:r>
              <a:rPr lang="en-US" sz="1800" dirty="0" smtClean="0">
                <a:solidFill>
                  <a:schemeClr val="bg2"/>
                </a:solidFill>
                <a:latin typeface="Times New Roman" panose="02020603050405020304" pitchFamily="18" charset="0"/>
                <a:cs typeface="Times New Roman" panose="02020603050405020304" pitchFamily="18" charset="0"/>
              </a:rPr>
              <a:t>Select the logical representation of data objects </a:t>
            </a:r>
          </a:p>
          <a:p>
            <a:endParaRPr lang="en-US" sz="1600" dirty="0">
              <a:solidFill>
                <a:schemeClr val="bg2"/>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741060" y="2367815"/>
            <a:ext cx="4497690" cy="1854625"/>
          </a:xfrm>
          <a:prstGeom prst="rect">
            <a:avLst/>
          </a:prstGeom>
        </p:spPr>
      </p:pic>
      <p:pic>
        <p:nvPicPr>
          <p:cNvPr id="3" name="Picture 2"/>
          <p:cNvPicPr>
            <a:picLocks noChangeAspect="1"/>
          </p:cNvPicPr>
          <p:nvPr/>
        </p:nvPicPr>
        <p:blipFill>
          <a:blip r:embed="rId3"/>
          <a:stretch>
            <a:fillRect/>
          </a:stretch>
        </p:blipFill>
        <p:spPr>
          <a:xfrm>
            <a:off x="736538" y="4716028"/>
            <a:ext cx="4426012" cy="698844"/>
          </a:xfrm>
          <a:prstGeom prst="rect">
            <a:avLst/>
          </a:prstGeom>
        </p:spPr>
      </p:pic>
      <p:pic>
        <p:nvPicPr>
          <p:cNvPr id="4" name="Picture 3"/>
          <p:cNvPicPr>
            <a:picLocks noChangeAspect="1"/>
          </p:cNvPicPr>
          <p:nvPr/>
        </p:nvPicPr>
        <p:blipFill>
          <a:blip r:embed="rId4"/>
          <a:stretch>
            <a:fillRect/>
          </a:stretch>
        </p:blipFill>
        <p:spPr>
          <a:xfrm>
            <a:off x="5570812" y="2677628"/>
            <a:ext cx="6468788" cy="2884972"/>
          </a:xfrm>
          <a:prstGeom prst="rect">
            <a:avLst/>
          </a:prstGeom>
        </p:spPr>
      </p:pic>
    </p:spTree>
    <p:extLst>
      <p:ext uri="{BB962C8B-B14F-4D97-AF65-F5344CB8AC3E}">
        <p14:creationId xmlns:p14="http://schemas.microsoft.com/office/powerpoint/2010/main" val="2790548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0724" name="Rectangle 2"/>
          <p:cNvSpPr>
            <a:spLocks noGrp="1" noChangeArrowheads="1"/>
          </p:cNvSpPr>
          <p:nvPr>
            <p:ph type="title"/>
          </p:nvPr>
        </p:nvSpPr>
        <p:spPr>
          <a:xfrm>
            <a:off x="2743200" y="1143001"/>
            <a:ext cx="6705600" cy="633413"/>
          </a:xfrm>
        </p:spPr>
        <p:txBody>
          <a:bodyPr/>
          <a:lstStyle/>
          <a:p>
            <a:pPr eaLnBrk="1" hangingPunct="1"/>
            <a:r>
              <a:rPr lang="en-US" altLang="en-US" dirty="0" smtClean="0">
                <a:solidFill>
                  <a:schemeClr val="bg2"/>
                </a:solidFill>
              </a:rPr>
              <a:t>Architectural Design </a:t>
            </a:r>
            <a:r>
              <a:rPr lang="en-US" altLang="en-US" dirty="0">
                <a:solidFill>
                  <a:schemeClr val="bg2"/>
                </a:solidFill>
              </a:rPr>
              <a:t>Elements</a:t>
            </a:r>
          </a:p>
        </p:txBody>
      </p:sp>
      <p:sp>
        <p:nvSpPr>
          <p:cNvPr id="30725" name="Rectangle 3"/>
          <p:cNvSpPr>
            <a:spLocks noGrp="1" noChangeArrowheads="1"/>
          </p:cNvSpPr>
          <p:nvPr>
            <p:ph type="body" idx="1"/>
          </p:nvPr>
        </p:nvSpPr>
        <p:spPr>
          <a:xfrm>
            <a:off x="838200" y="1825625"/>
            <a:ext cx="5562600" cy="2212975"/>
          </a:xfrm>
        </p:spPr>
        <p:txBody>
          <a:bodyPr>
            <a:normAutofit lnSpcReduction="10000"/>
          </a:bodyPr>
          <a:lstStyle/>
          <a:p>
            <a:r>
              <a:rPr lang="en-US" dirty="0">
                <a:solidFill>
                  <a:schemeClr val="bg2"/>
                </a:solidFill>
              </a:rPr>
              <a:t>The architecture design elements provides us overall view of the system.</a:t>
            </a:r>
          </a:p>
          <a:p>
            <a:r>
              <a:rPr lang="en-US" dirty="0">
                <a:solidFill>
                  <a:schemeClr val="bg2"/>
                </a:solidFill>
              </a:rPr>
              <a:t>The architectural design element is generally represented as a set of interconnected subsystem that are derived from analysis packages in the requirement model.</a:t>
            </a:r>
          </a:p>
        </p:txBody>
      </p:sp>
      <p:pic>
        <p:nvPicPr>
          <p:cNvPr id="2" name="Picture 1"/>
          <p:cNvPicPr>
            <a:picLocks noChangeAspect="1"/>
          </p:cNvPicPr>
          <p:nvPr/>
        </p:nvPicPr>
        <p:blipFill>
          <a:blip r:embed="rId2"/>
          <a:stretch>
            <a:fillRect/>
          </a:stretch>
        </p:blipFill>
        <p:spPr>
          <a:xfrm>
            <a:off x="6629400" y="1981200"/>
            <a:ext cx="4876800" cy="3638550"/>
          </a:xfrm>
          <a:prstGeom prst="rect">
            <a:avLst/>
          </a:prstGeom>
        </p:spPr>
      </p:pic>
      <p:pic>
        <p:nvPicPr>
          <p:cNvPr id="3" name="Picture 2"/>
          <p:cNvPicPr>
            <a:picLocks noChangeAspect="1"/>
          </p:cNvPicPr>
          <p:nvPr/>
        </p:nvPicPr>
        <p:blipFill>
          <a:blip r:embed="rId3"/>
          <a:stretch>
            <a:fillRect/>
          </a:stretch>
        </p:blipFill>
        <p:spPr>
          <a:xfrm>
            <a:off x="2362200" y="3657600"/>
            <a:ext cx="3257153" cy="2209800"/>
          </a:xfrm>
          <a:prstGeom prst="rect">
            <a:avLst/>
          </a:prstGeom>
        </p:spPr>
      </p:pic>
    </p:spTree>
    <p:extLst>
      <p:ext uri="{BB962C8B-B14F-4D97-AF65-F5344CB8AC3E}">
        <p14:creationId xmlns:p14="http://schemas.microsoft.com/office/powerpoint/2010/main" val="1675809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1748" name="Rectangle 3"/>
          <p:cNvSpPr>
            <a:spLocks noGrp="1" noChangeArrowheads="1"/>
          </p:cNvSpPr>
          <p:nvPr>
            <p:ph type="title"/>
          </p:nvPr>
        </p:nvSpPr>
        <p:spPr>
          <a:xfrm>
            <a:off x="2743200" y="1066800"/>
            <a:ext cx="5386388" cy="685800"/>
          </a:xfrm>
        </p:spPr>
        <p:txBody>
          <a:bodyPr>
            <a:normAutofit fontScale="90000"/>
          </a:bodyPr>
          <a:lstStyle/>
          <a:p>
            <a:pPr eaLnBrk="1" hangingPunct="1"/>
            <a:r>
              <a:rPr lang="en-US" altLang="en-US" dirty="0">
                <a:solidFill>
                  <a:schemeClr val="bg2"/>
                </a:solidFill>
              </a:rPr>
              <a:t>Interface </a:t>
            </a:r>
            <a:r>
              <a:rPr lang="en-US" altLang="en-US" dirty="0" smtClean="0">
                <a:solidFill>
                  <a:schemeClr val="bg2"/>
                </a:solidFill>
              </a:rPr>
              <a:t>Design Elements</a:t>
            </a:r>
            <a:endParaRPr lang="en-US" altLang="en-US" dirty="0">
              <a:solidFill>
                <a:schemeClr val="bg2"/>
              </a:solidFill>
            </a:endParaRPr>
          </a:p>
        </p:txBody>
      </p:sp>
      <p:pic>
        <p:nvPicPr>
          <p:cNvPr id="31749"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b="12595"/>
          <a:stretch/>
        </p:blipFill>
        <p:spPr bwMode="auto">
          <a:xfrm>
            <a:off x="8458200" y="381000"/>
            <a:ext cx="2713037"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33400" y="2133600"/>
            <a:ext cx="8305800" cy="646331"/>
          </a:xfrm>
          <a:prstGeom prst="rect">
            <a:avLst/>
          </a:prstGeom>
        </p:spPr>
        <p:txBody>
          <a:bodyPr wrap="square">
            <a:spAutoFit/>
          </a:bodyPr>
          <a:lstStyle/>
          <a:p>
            <a:pPr>
              <a:buFont typeface="Arial" panose="020B0604020202020204" pitchFamily="34" charset="0"/>
              <a:buChar char="•"/>
            </a:pPr>
            <a:r>
              <a:rPr lang="en-US" dirty="0">
                <a:solidFill>
                  <a:srgbClr val="000000"/>
                </a:solidFill>
                <a:latin typeface="Times New Roman" panose="02020603050405020304" pitchFamily="18" charset="0"/>
                <a:cs typeface="Times New Roman" panose="02020603050405020304" pitchFamily="18" charset="0"/>
              </a:rPr>
              <a:t>They communicate between the components defined as part of architecture</a:t>
            </a:r>
            <a:r>
              <a:rPr lang="en-US" dirty="0" smtClean="0">
                <a:solidFill>
                  <a:srgbClr val="000000"/>
                </a:solidFill>
                <a:latin typeface="Times New Roman" panose="02020603050405020304" pitchFamily="18" charset="0"/>
                <a:cs typeface="Times New Roman" panose="02020603050405020304" pitchFamily="18" charset="0"/>
              </a:rPr>
              <a:t>.</a:t>
            </a:r>
            <a:endParaRPr lang="en-US" dirty="0">
              <a:solidFill>
                <a:srgbClr val="000000"/>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dirty="0" smtClean="0">
              <a:solidFill>
                <a:srgbClr val="000000"/>
              </a:solidFill>
              <a:latin typeface="Times New Roman" panose="02020603050405020304" pitchFamily="18" charset="0"/>
              <a:cs typeface="Times New Roman" panose="02020603050405020304" pitchFamily="18" charset="0"/>
            </a:endParaRPr>
          </a:p>
        </p:txBody>
      </p:sp>
      <p:sp>
        <p:nvSpPr>
          <p:cNvPr id="3" name="Rectangle 2"/>
          <p:cNvSpPr/>
          <p:nvPr/>
        </p:nvSpPr>
        <p:spPr>
          <a:xfrm>
            <a:off x="609600" y="2867799"/>
            <a:ext cx="5628464" cy="369332"/>
          </a:xfrm>
          <a:prstGeom prst="rect">
            <a:avLst/>
          </a:prstGeom>
        </p:spPr>
        <p:txBody>
          <a:bodyPr wrap="none">
            <a:spAutoFit/>
          </a:bodyPr>
          <a:lstStyle/>
          <a:p>
            <a:r>
              <a:rPr lang="en-US" dirty="0" smtClean="0">
                <a:solidFill>
                  <a:schemeClr val="bg2"/>
                </a:solidFill>
              </a:rPr>
              <a:t>Example: They </a:t>
            </a:r>
            <a:r>
              <a:rPr lang="en-US" dirty="0">
                <a:solidFill>
                  <a:schemeClr val="bg2"/>
                </a:solidFill>
              </a:rPr>
              <a:t>tell us where the doorbell is located</a:t>
            </a:r>
          </a:p>
        </p:txBody>
      </p:sp>
      <p:sp>
        <p:nvSpPr>
          <p:cNvPr id="4" name="Rectangle 3"/>
          <p:cNvSpPr/>
          <p:nvPr/>
        </p:nvSpPr>
        <p:spPr>
          <a:xfrm>
            <a:off x="377917" y="3550755"/>
            <a:ext cx="5325177" cy="2308324"/>
          </a:xfrm>
          <a:prstGeom prst="rect">
            <a:avLst/>
          </a:prstGeom>
        </p:spPr>
        <p:txBody>
          <a:bodyPr wrap="square">
            <a:spAutoFit/>
          </a:bodyPr>
          <a:lstStyle/>
          <a:p>
            <a:r>
              <a:rPr lang="en-US" dirty="0">
                <a:solidFill>
                  <a:schemeClr val="bg2"/>
                </a:solidFill>
              </a:rPr>
              <a:t>There are three important elements of interface design: </a:t>
            </a:r>
            <a:endParaRPr lang="en-US" dirty="0" smtClean="0">
              <a:solidFill>
                <a:schemeClr val="bg2"/>
              </a:solidFill>
            </a:endParaRPr>
          </a:p>
          <a:p>
            <a:r>
              <a:rPr lang="en-US" dirty="0" smtClean="0">
                <a:solidFill>
                  <a:schemeClr val="bg2"/>
                </a:solidFill>
              </a:rPr>
              <a:t>(</a:t>
            </a:r>
            <a:r>
              <a:rPr lang="en-US" dirty="0">
                <a:solidFill>
                  <a:schemeClr val="bg2"/>
                </a:solidFill>
              </a:rPr>
              <a:t>1) the user interface (UI); </a:t>
            </a:r>
            <a:endParaRPr lang="en-US" dirty="0" smtClean="0">
              <a:solidFill>
                <a:schemeClr val="bg2"/>
              </a:solidFill>
            </a:endParaRPr>
          </a:p>
          <a:p>
            <a:r>
              <a:rPr lang="en-US" dirty="0" smtClean="0">
                <a:solidFill>
                  <a:schemeClr val="bg2"/>
                </a:solidFill>
              </a:rPr>
              <a:t>(</a:t>
            </a:r>
            <a:r>
              <a:rPr lang="en-US" dirty="0">
                <a:solidFill>
                  <a:schemeClr val="bg2"/>
                </a:solidFill>
              </a:rPr>
              <a:t>2) external interfaces to other systems, devices, networks, or other producers or consumers of information; </a:t>
            </a:r>
          </a:p>
          <a:p>
            <a:r>
              <a:rPr lang="en-US" dirty="0" smtClean="0">
                <a:solidFill>
                  <a:schemeClr val="bg2"/>
                </a:solidFill>
              </a:rPr>
              <a:t>(3</a:t>
            </a:r>
            <a:r>
              <a:rPr lang="en-US" dirty="0">
                <a:solidFill>
                  <a:schemeClr val="bg2"/>
                </a:solidFill>
              </a:rPr>
              <a:t>) internal interfaces between various design components</a:t>
            </a:r>
            <a:r>
              <a:rPr lang="en-US" dirty="0" smtClean="0">
                <a:solidFill>
                  <a:schemeClr val="bg2"/>
                </a:solidFill>
              </a:rPr>
              <a:t>. 	</a:t>
            </a:r>
            <a:endParaRPr lang="en-US" dirty="0">
              <a:solidFill>
                <a:schemeClr val="bg2"/>
              </a:solidFill>
            </a:endParaRPr>
          </a:p>
        </p:txBody>
      </p:sp>
      <p:pic>
        <p:nvPicPr>
          <p:cNvPr id="5" name="Picture 4"/>
          <p:cNvPicPr>
            <a:picLocks noChangeAspect="1"/>
          </p:cNvPicPr>
          <p:nvPr/>
        </p:nvPicPr>
        <p:blipFill>
          <a:blip r:embed="rId3"/>
          <a:stretch>
            <a:fillRect/>
          </a:stretch>
        </p:blipFill>
        <p:spPr>
          <a:xfrm>
            <a:off x="5867400" y="3479533"/>
            <a:ext cx="3616649" cy="2742426"/>
          </a:xfrm>
          <a:prstGeom prst="rect">
            <a:avLst/>
          </a:prstGeom>
        </p:spPr>
      </p:pic>
    </p:spTree>
    <p:extLst>
      <p:ext uri="{BB962C8B-B14F-4D97-AF65-F5344CB8AC3E}">
        <p14:creationId xmlns:p14="http://schemas.microsoft.com/office/powerpoint/2010/main" val="1236200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2772" name="Rectangle 3"/>
          <p:cNvSpPr>
            <a:spLocks noGrp="1" noChangeArrowheads="1"/>
          </p:cNvSpPr>
          <p:nvPr>
            <p:ph type="title"/>
          </p:nvPr>
        </p:nvSpPr>
        <p:spPr>
          <a:xfrm>
            <a:off x="838200" y="855345"/>
            <a:ext cx="5073650" cy="633413"/>
          </a:xfrm>
        </p:spPr>
        <p:txBody>
          <a:bodyPr/>
          <a:lstStyle/>
          <a:p>
            <a:pPr eaLnBrk="1" hangingPunct="1"/>
            <a:r>
              <a:rPr lang="en-US" altLang="en-US" dirty="0">
                <a:solidFill>
                  <a:schemeClr val="bg2"/>
                </a:solidFill>
              </a:rPr>
              <a:t>Component Elements</a:t>
            </a:r>
          </a:p>
        </p:txBody>
      </p:sp>
      <p:pic>
        <p:nvPicPr>
          <p:cNvPr id="3277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3810000"/>
            <a:ext cx="5283200" cy="167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809368" y="1828800"/>
            <a:ext cx="10315832" cy="2031325"/>
          </a:xfrm>
          <a:prstGeom prst="rect">
            <a:avLst/>
          </a:prstGeom>
        </p:spPr>
        <p:txBody>
          <a:bodyPr wrap="square">
            <a:spAutoFit/>
          </a:bodyPr>
          <a:lstStyle/>
          <a:p>
            <a:pPr>
              <a:buFont typeface="Arial" panose="020B0604020202020204" pitchFamily="34" charset="0"/>
              <a:buChar char="•"/>
            </a:pPr>
            <a:r>
              <a:rPr lang="en-US" dirty="0">
                <a:solidFill>
                  <a:schemeClr val="bg2"/>
                </a:solidFill>
                <a:latin typeface="Times New Roman" panose="02020603050405020304" pitchFamily="18" charset="0"/>
                <a:cs typeface="Times New Roman" panose="02020603050405020304" pitchFamily="18" charset="0"/>
              </a:rPr>
              <a:t>The component level design for software is similar to the set of detailed specification of each room in a house</a:t>
            </a:r>
            <a:r>
              <a:rPr lang="en-US" dirty="0" smtClean="0">
                <a:solidFill>
                  <a:schemeClr val="bg2"/>
                </a:solidFill>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dirty="0">
                <a:solidFill>
                  <a:schemeClr val="bg2"/>
                </a:solidFill>
                <a:latin typeface="Times New Roman" panose="02020603050405020304" pitchFamily="18" charset="0"/>
                <a:cs typeface="Times New Roman" panose="02020603050405020304" pitchFamily="18" charset="0"/>
              </a:rPr>
              <a:t>The processing of data structure occurs in a component and an interface which allows all the component operations</a:t>
            </a:r>
            <a:r>
              <a:rPr lang="en-US" dirty="0" smtClean="0">
                <a:solidFill>
                  <a:schemeClr val="bg2"/>
                </a:solidFill>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dirty="0">
                <a:solidFill>
                  <a:schemeClr val="bg2"/>
                </a:solidFill>
              </a:rPr>
              <a:t>This level of design defines the interface, algorithms, data structure, and communication methods of each </a:t>
            </a:r>
            <a:r>
              <a:rPr lang="en-US" dirty="0" err="1" smtClean="0">
                <a:solidFill>
                  <a:schemeClr val="bg2"/>
                </a:solidFill>
              </a:rPr>
              <a:t>component.a</a:t>
            </a:r>
            <a:endParaRPr lang="en-US" dirty="0">
              <a:solidFill>
                <a:schemeClr val="bg2"/>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b="0" i="0" u="none" strike="noStrike" dirty="0">
              <a:solidFill>
                <a:schemeClr val="bg2"/>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5823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3796" name="Rectangle 3"/>
          <p:cNvSpPr>
            <a:spLocks noGrp="1" noChangeArrowheads="1"/>
          </p:cNvSpPr>
          <p:nvPr>
            <p:ph type="title"/>
          </p:nvPr>
        </p:nvSpPr>
        <p:spPr>
          <a:xfrm>
            <a:off x="2743200" y="1066800"/>
            <a:ext cx="6305550" cy="685800"/>
          </a:xfrm>
        </p:spPr>
        <p:txBody>
          <a:bodyPr/>
          <a:lstStyle/>
          <a:p>
            <a:pPr eaLnBrk="1" hangingPunct="1"/>
            <a:r>
              <a:rPr lang="en-US" altLang="en-US" dirty="0">
                <a:solidFill>
                  <a:schemeClr val="bg2"/>
                </a:solidFill>
              </a:rPr>
              <a:t>Deployment Elements</a:t>
            </a:r>
          </a:p>
        </p:txBody>
      </p:sp>
      <p:pic>
        <p:nvPicPr>
          <p:cNvPr id="3379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914525"/>
            <a:ext cx="2967037" cy="410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798" name="Rectangle 5"/>
          <p:cNvSpPr>
            <a:spLocks noChangeArrowheads="1"/>
          </p:cNvSpPr>
          <p:nvPr/>
        </p:nvSpPr>
        <p:spPr bwMode="auto">
          <a:xfrm>
            <a:off x="5181600" y="5943600"/>
            <a:ext cx="2133600" cy="1524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p>
        </p:txBody>
      </p:sp>
      <p:sp>
        <p:nvSpPr>
          <p:cNvPr id="2" name="Rectangle 1"/>
          <p:cNvSpPr/>
          <p:nvPr/>
        </p:nvSpPr>
        <p:spPr>
          <a:xfrm>
            <a:off x="4166352" y="1847563"/>
            <a:ext cx="6096000" cy="1477328"/>
          </a:xfrm>
          <a:prstGeom prst="rect">
            <a:avLst/>
          </a:prstGeom>
        </p:spPr>
        <p:txBody>
          <a:bodyPr>
            <a:spAutoFit/>
          </a:bodyPr>
          <a:lstStyle/>
          <a:p>
            <a:r>
              <a:rPr lang="en-US" dirty="0">
                <a:solidFill>
                  <a:srgbClr val="282C33"/>
                </a:solidFill>
                <a:latin typeface="Times New Roman" panose="02020603050405020304" pitchFamily="18" charset="0"/>
                <a:cs typeface="Times New Roman" panose="02020603050405020304" pitchFamily="18" charset="0"/>
              </a:rPr>
              <a:t> it describes an aspect of the system itself. In this case, the deployment diagram describes the physical deployment of information generated by the software program on hardware components. The information that the software generates is called an artifact. </a:t>
            </a:r>
            <a:endParaRPr lang="en-US"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stretch>
            <a:fillRect/>
          </a:stretch>
        </p:blipFill>
        <p:spPr>
          <a:xfrm>
            <a:off x="6400800" y="3025521"/>
            <a:ext cx="4307682" cy="2691575"/>
          </a:xfrm>
          <a:prstGeom prst="rect">
            <a:avLst/>
          </a:prstGeom>
        </p:spPr>
      </p:pic>
    </p:spTree>
    <p:extLst>
      <p:ext uri="{BB962C8B-B14F-4D97-AF65-F5344CB8AC3E}">
        <p14:creationId xmlns:p14="http://schemas.microsoft.com/office/powerpoint/2010/main" val="2797086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4400" y="2286000"/>
            <a:ext cx="3048000" cy="1145224"/>
          </a:xfrm>
        </p:spPr>
        <p:txBody>
          <a:bodyPr/>
          <a:lstStyle/>
          <a:p>
            <a:r>
              <a:rPr lang="en-US" dirty="0"/>
              <a:t>Thankyou</a:t>
            </a:r>
          </a:p>
        </p:txBody>
      </p:sp>
    </p:spTree>
    <p:extLst>
      <p:ext uri="{BB962C8B-B14F-4D97-AF65-F5344CB8AC3E}">
        <p14:creationId xmlns:p14="http://schemas.microsoft.com/office/powerpoint/2010/main" val="2137201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A489D72-6B7A-462B-B438-B2444701F649}"/>
              </a:ext>
            </a:extLst>
          </p:cNvPr>
          <p:cNvSpPr>
            <a:spLocks noGrp="1"/>
          </p:cNvSpPr>
          <p:nvPr>
            <p:ph type="title"/>
          </p:nvPr>
        </p:nvSpPr>
        <p:spPr/>
        <p:txBody>
          <a:bodyPr/>
          <a:lstStyle/>
          <a:p>
            <a:r>
              <a:rPr lang="en-GB" dirty="0">
                <a:solidFill>
                  <a:schemeClr val="bg2"/>
                </a:solidFill>
              </a:rPr>
              <a:t>Design Process</a:t>
            </a:r>
          </a:p>
        </p:txBody>
      </p:sp>
      <p:sp>
        <p:nvSpPr>
          <p:cNvPr id="3" name="Content Placeholder 2">
            <a:extLst>
              <a:ext uri="{FF2B5EF4-FFF2-40B4-BE49-F238E27FC236}">
                <a16:creationId xmlns="" xmlns:a16="http://schemas.microsoft.com/office/drawing/2014/main" id="{75B06B3F-62A1-494C-A2F6-82557980B5CE}"/>
              </a:ext>
            </a:extLst>
          </p:cNvPr>
          <p:cNvSpPr>
            <a:spLocks noGrp="1"/>
          </p:cNvSpPr>
          <p:nvPr>
            <p:ph idx="1"/>
          </p:nvPr>
        </p:nvSpPr>
        <p:spPr/>
        <p:txBody>
          <a:bodyPr>
            <a:normAutofit/>
          </a:bodyPr>
          <a:lstStyle/>
          <a:p>
            <a:r>
              <a:rPr lang="en-US" sz="2400" dirty="0">
                <a:solidFill>
                  <a:schemeClr val="bg2"/>
                </a:solidFill>
              </a:rPr>
              <a:t>Software design is an iterative process through which requirements are translated into a “blueprint” for constructing the software.</a:t>
            </a:r>
          </a:p>
          <a:p>
            <a:r>
              <a:rPr lang="en-US" sz="2400" dirty="0">
                <a:solidFill>
                  <a:schemeClr val="bg2"/>
                </a:solidFill>
              </a:rPr>
              <a:t>design iterations occur, subsequent refinement leads to design representations at much lower levels of abstraction.</a:t>
            </a:r>
            <a:endParaRPr lang="en-GB" sz="2400" dirty="0">
              <a:solidFill>
                <a:schemeClr val="bg2"/>
              </a:solidFill>
            </a:endParaRPr>
          </a:p>
        </p:txBody>
      </p:sp>
    </p:spTree>
    <p:extLst>
      <p:ext uri="{BB962C8B-B14F-4D97-AF65-F5344CB8AC3E}">
        <p14:creationId xmlns:p14="http://schemas.microsoft.com/office/powerpoint/2010/main" val="1662540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22E8A2-56DA-43B7-AE03-CBD23C5113FF}"/>
              </a:ext>
            </a:extLst>
          </p:cNvPr>
          <p:cNvSpPr>
            <a:spLocks noGrp="1"/>
          </p:cNvSpPr>
          <p:nvPr>
            <p:ph type="title"/>
          </p:nvPr>
        </p:nvSpPr>
        <p:spPr/>
        <p:txBody>
          <a:bodyPr/>
          <a:lstStyle/>
          <a:p>
            <a:pPr marL="514350" indent="-514350">
              <a:buFont typeface="+mj-lt"/>
              <a:buAutoNum type="arabicPeriod"/>
            </a:pPr>
            <a:r>
              <a:rPr lang="en-GB" b="1" dirty="0">
                <a:solidFill>
                  <a:schemeClr val="bg2"/>
                </a:solidFill>
              </a:rPr>
              <a:t>Design Process-</a:t>
            </a:r>
            <a:r>
              <a:rPr lang="en-US" b="1" dirty="0">
                <a:solidFill>
                  <a:schemeClr val="bg2"/>
                </a:solidFill>
              </a:rPr>
              <a:t>Software Quality Guidelines and Attributes</a:t>
            </a:r>
            <a:endParaRPr lang="en-GB" b="1" dirty="0">
              <a:solidFill>
                <a:schemeClr val="bg2"/>
              </a:solidFill>
            </a:endParaRPr>
          </a:p>
        </p:txBody>
      </p:sp>
      <p:sp>
        <p:nvSpPr>
          <p:cNvPr id="3" name="Content Placeholder 2">
            <a:extLst>
              <a:ext uri="{FF2B5EF4-FFF2-40B4-BE49-F238E27FC236}">
                <a16:creationId xmlns="" xmlns:a16="http://schemas.microsoft.com/office/drawing/2014/main" id="{51F779F5-D44F-4924-ACE3-05FB2F97DE1C}"/>
              </a:ext>
            </a:extLst>
          </p:cNvPr>
          <p:cNvSpPr>
            <a:spLocks noGrp="1"/>
          </p:cNvSpPr>
          <p:nvPr>
            <p:ph idx="1"/>
          </p:nvPr>
        </p:nvSpPr>
        <p:spPr/>
        <p:txBody>
          <a:bodyPr>
            <a:normAutofit lnSpcReduction="10000"/>
          </a:bodyPr>
          <a:lstStyle/>
          <a:p>
            <a:r>
              <a:rPr lang="en-US" sz="2400" dirty="0">
                <a:solidFill>
                  <a:schemeClr val="bg2"/>
                </a:solidFill>
              </a:rPr>
              <a:t>Throughout the design process, the quality of the evolving design is assessed with a series of technical reviews.</a:t>
            </a:r>
          </a:p>
          <a:p>
            <a:r>
              <a:rPr lang="en-US" sz="2400" dirty="0">
                <a:solidFill>
                  <a:schemeClr val="bg2"/>
                </a:solidFill>
              </a:rPr>
              <a:t>McGlaughlin [McG91] Suggests three characteristics that serve as a guide for the evaluation of a good design.</a:t>
            </a:r>
          </a:p>
          <a:p>
            <a:pPr marL="685800" lvl="1" indent="-457200">
              <a:buFont typeface="+mj-lt"/>
              <a:buAutoNum type="arabicPeriod"/>
            </a:pPr>
            <a:r>
              <a:rPr lang="en-US" sz="2200" dirty="0">
                <a:solidFill>
                  <a:schemeClr val="bg2"/>
                </a:solidFill>
              </a:rPr>
              <a:t>The design must implement all of the explicit requirements contained in the requirements model, and it must accommodate all of the implicit requirements desired by stakeholders.</a:t>
            </a:r>
          </a:p>
          <a:p>
            <a:pPr marL="685800" lvl="1" indent="-457200">
              <a:buFont typeface="+mj-lt"/>
              <a:buAutoNum type="arabicPeriod"/>
            </a:pPr>
            <a:r>
              <a:rPr lang="en-US" sz="2200" dirty="0">
                <a:solidFill>
                  <a:schemeClr val="bg2"/>
                </a:solidFill>
              </a:rPr>
              <a:t>The design must be a readable, understandable guide for those who generate code and for those who test and subsequently support the software.</a:t>
            </a:r>
          </a:p>
          <a:p>
            <a:pPr marL="685800" lvl="1" indent="-457200">
              <a:buFont typeface="+mj-lt"/>
              <a:buAutoNum type="arabicPeriod"/>
            </a:pPr>
            <a:r>
              <a:rPr lang="en-US" sz="2200" dirty="0">
                <a:solidFill>
                  <a:schemeClr val="bg2"/>
                </a:solidFill>
              </a:rPr>
              <a:t>The design should provide a complete picture of the software, addressing the data, functional, and behavioral domains from an implementation perspective.</a:t>
            </a:r>
            <a:endParaRPr lang="en-GB" sz="2200" dirty="0">
              <a:solidFill>
                <a:schemeClr val="bg2"/>
              </a:solidFill>
            </a:endParaRPr>
          </a:p>
        </p:txBody>
      </p:sp>
    </p:spTree>
    <p:extLst>
      <p:ext uri="{BB962C8B-B14F-4D97-AF65-F5344CB8AC3E}">
        <p14:creationId xmlns:p14="http://schemas.microsoft.com/office/powerpoint/2010/main" val="4164560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96F95A6-4D36-45B3-A9B4-7034A555BF38}"/>
              </a:ext>
            </a:extLst>
          </p:cNvPr>
          <p:cNvSpPr>
            <a:spLocks noGrp="1"/>
          </p:cNvSpPr>
          <p:nvPr>
            <p:ph type="title"/>
          </p:nvPr>
        </p:nvSpPr>
        <p:spPr/>
        <p:txBody>
          <a:bodyPr>
            <a:normAutofit/>
          </a:bodyPr>
          <a:lstStyle/>
          <a:p>
            <a:r>
              <a:rPr lang="en-US" sz="3600" dirty="0">
                <a:solidFill>
                  <a:schemeClr val="bg2"/>
                </a:solidFill>
              </a:rPr>
              <a:t>how is each of these goals achieved?</a:t>
            </a:r>
            <a:endParaRPr lang="en-GB" sz="3600" dirty="0">
              <a:solidFill>
                <a:schemeClr val="bg2"/>
              </a:solidFill>
            </a:endParaRPr>
          </a:p>
        </p:txBody>
      </p:sp>
      <p:sp>
        <p:nvSpPr>
          <p:cNvPr id="3" name="Content Placeholder 2">
            <a:extLst>
              <a:ext uri="{FF2B5EF4-FFF2-40B4-BE49-F238E27FC236}">
                <a16:creationId xmlns="" xmlns:a16="http://schemas.microsoft.com/office/drawing/2014/main" id="{999FC63B-FA41-42F5-B759-72591C23B523}"/>
              </a:ext>
            </a:extLst>
          </p:cNvPr>
          <p:cNvSpPr>
            <a:spLocks noGrp="1"/>
          </p:cNvSpPr>
          <p:nvPr>
            <p:ph idx="1"/>
          </p:nvPr>
        </p:nvSpPr>
        <p:spPr/>
        <p:txBody>
          <a:bodyPr>
            <a:normAutofit/>
          </a:bodyPr>
          <a:lstStyle/>
          <a:p>
            <a:pPr marL="457200" indent="-457200">
              <a:buFont typeface="+mj-lt"/>
              <a:buAutoNum type="arabicPeriod"/>
            </a:pPr>
            <a:r>
              <a:rPr lang="en-GB" sz="2400" dirty="0">
                <a:solidFill>
                  <a:schemeClr val="bg2"/>
                </a:solidFill>
                <a:latin typeface="Times New Roman" panose="02020603050405020304" pitchFamily="18" charset="0"/>
                <a:cs typeface="Times New Roman" panose="02020603050405020304" pitchFamily="18" charset="0"/>
              </a:rPr>
              <a:t>Quality Guidelines. </a:t>
            </a:r>
            <a:r>
              <a:rPr lang="en-US" sz="2400" dirty="0">
                <a:solidFill>
                  <a:schemeClr val="bg2"/>
                </a:solidFill>
                <a:latin typeface="Times New Roman" panose="02020603050405020304" pitchFamily="18" charset="0"/>
                <a:cs typeface="Times New Roman" panose="02020603050405020304" pitchFamily="18" charset="0"/>
              </a:rPr>
              <a:t>software team must establish technical criteria for good design.</a:t>
            </a:r>
          </a:p>
          <a:p>
            <a:pPr marL="685800" lvl="1" indent="-457200">
              <a:buFont typeface="+mj-lt"/>
              <a:buAutoNum type="arabicPeriod"/>
            </a:pPr>
            <a:r>
              <a:rPr lang="en-US" sz="2200" dirty="0">
                <a:solidFill>
                  <a:schemeClr val="bg2"/>
                </a:solidFill>
                <a:latin typeface="Times New Roman" panose="02020603050405020304" pitchFamily="18" charset="0"/>
                <a:cs typeface="Times New Roman" panose="02020603050405020304" pitchFamily="18" charset="0"/>
              </a:rPr>
              <a:t>A design should exhibit an architecture</a:t>
            </a:r>
          </a:p>
          <a:p>
            <a:pPr marL="685800" lvl="1" indent="-457200">
              <a:buFont typeface="+mj-lt"/>
              <a:buAutoNum type="arabicPeriod"/>
            </a:pPr>
            <a:r>
              <a:rPr lang="en-US" sz="2200" dirty="0">
                <a:solidFill>
                  <a:schemeClr val="bg2"/>
                </a:solidFill>
                <a:latin typeface="Times New Roman" panose="02020603050405020304" pitchFamily="18" charset="0"/>
                <a:cs typeface="Times New Roman" panose="02020603050405020304" pitchFamily="18" charset="0"/>
              </a:rPr>
              <a:t>A design should be modular</a:t>
            </a:r>
          </a:p>
          <a:p>
            <a:pPr marL="685800" lvl="1" indent="-457200">
              <a:buFont typeface="+mj-lt"/>
              <a:buAutoNum type="arabicPeriod"/>
            </a:pPr>
            <a:r>
              <a:rPr lang="en-US" sz="2200" dirty="0">
                <a:solidFill>
                  <a:schemeClr val="bg2"/>
                </a:solidFill>
                <a:latin typeface="Times New Roman" panose="02020603050405020304" pitchFamily="18" charset="0"/>
                <a:cs typeface="Times New Roman" panose="02020603050405020304" pitchFamily="18" charset="0"/>
              </a:rPr>
              <a:t>A design should contain distinct representations of data</a:t>
            </a:r>
          </a:p>
          <a:p>
            <a:pPr marL="685800" lvl="1" indent="-457200">
              <a:buFont typeface="+mj-lt"/>
              <a:buAutoNum type="arabicPeriod"/>
            </a:pPr>
            <a:r>
              <a:rPr lang="en-US" sz="2200" dirty="0">
                <a:solidFill>
                  <a:schemeClr val="bg2"/>
                </a:solidFill>
                <a:latin typeface="Times New Roman" panose="02020603050405020304" pitchFamily="18" charset="0"/>
                <a:cs typeface="Times New Roman" panose="02020603050405020304" pitchFamily="18" charset="0"/>
              </a:rPr>
              <a:t>A design should lead to data structures</a:t>
            </a:r>
          </a:p>
          <a:p>
            <a:pPr marL="685800" lvl="1" indent="-457200">
              <a:buFont typeface="+mj-lt"/>
              <a:buAutoNum type="arabicPeriod"/>
            </a:pPr>
            <a:r>
              <a:rPr lang="en-US" sz="2200" dirty="0">
                <a:solidFill>
                  <a:schemeClr val="bg2"/>
                </a:solidFill>
                <a:latin typeface="Times New Roman" panose="02020603050405020304" pitchFamily="18" charset="0"/>
                <a:cs typeface="Times New Roman" panose="02020603050405020304" pitchFamily="18" charset="0"/>
              </a:rPr>
              <a:t>A design should lead to interfaces that reduce the complexity of connections</a:t>
            </a:r>
          </a:p>
          <a:p>
            <a:pPr marL="685800" lvl="1" indent="-457200">
              <a:buFont typeface="+mj-lt"/>
              <a:buAutoNum type="arabicPeriod"/>
            </a:pPr>
            <a:endParaRPr lang="en-US" sz="2200" dirty="0">
              <a:solidFill>
                <a:schemeClr val="bg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944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96F95A6-4D36-45B3-A9B4-7034A555BF38}"/>
              </a:ext>
            </a:extLst>
          </p:cNvPr>
          <p:cNvSpPr>
            <a:spLocks noGrp="1"/>
          </p:cNvSpPr>
          <p:nvPr>
            <p:ph type="title"/>
          </p:nvPr>
        </p:nvSpPr>
        <p:spPr/>
        <p:txBody>
          <a:bodyPr>
            <a:normAutofit/>
          </a:bodyPr>
          <a:lstStyle/>
          <a:p>
            <a:r>
              <a:rPr lang="en-US" sz="3600" dirty="0">
                <a:solidFill>
                  <a:schemeClr val="bg2"/>
                </a:solidFill>
              </a:rPr>
              <a:t>how is each of these goals achieved?</a:t>
            </a:r>
            <a:endParaRPr lang="en-GB" sz="3600" dirty="0">
              <a:solidFill>
                <a:schemeClr val="bg2"/>
              </a:solidFill>
            </a:endParaRPr>
          </a:p>
        </p:txBody>
      </p:sp>
      <p:sp>
        <p:nvSpPr>
          <p:cNvPr id="3" name="Content Placeholder 2">
            <a:extLst>
              <a:ext uri="{FF2B5EF4-FFF2-40B4-BE49-F238E27FC236}">
                <a16:creationId xmlns="" xmlns:a16="http://schemas.microsoft.com/office/drawing/2014/main" id="{999FC63B-FA41-42F5-B759-72591C23B523}"/>
              </a:ext>
            </a:extLst>
          </p:cNvPr>
          <p:cNvSpPr>
            <a:spLocks noGrp="1"/>
          </p:cNvSpPr>
          <p:nvPr>
            <p:ph idx="1"/>
          </p:nvPr>
        </p:nvSpPr>
        <p:spPr/>
        <p:txBody>
          <a:bodyPr>
            <a:normAutofit lnSpcReduction="10000"/>
          </a:bodyPr>
          <a:lstStyle/>
          <a:p>
            <a:pPr marL="457200" indent="-457200" algn="just">
              <a:buFont typeface="+mj-lt"/>
              <a:buAutoNum type="arabicPeriod"/>
            </a:pPr>
            <a:r>
              <a:rPr lang="en-GB" sz="2400" dirty="0">
                <a:solidFill>
                  <a:schemeClr val="bg2"/>
                </a:solidFill>
                <a:latin typeface="Times New Roman" panose="02020603050405020304" pitchFamily="18" charset="0"/>
                <a:cs typeface="Times New Roman" panose="02020603050405020304" pitchFamily="18" charset="0"/>
              </a:rPr>
              <a:t>Quality Attributes</a:t>
            </a:r>
            <a:r>
              <a:rPr lang="en-US" sz="2400" dirty="0">
                <a:solidFill>
                  <a:schemeClr val="bg2"/>
                </a:solidFill>
                <a:latin typeface="Times New Roman" panose="02020603050405020304" pitchFamily="18" charset="0"/>
                <a:cs typeface="Times New Roman" panose="02020603050405020304" pitchFamily="18" charset="0"/>
              </a:rPr>
              <a:t>. The FURPS quality attributes represent a target for all software design:</a:t>
            </a:r>
          </a:p>
          <a:p>
            <a:pPr marL="685800" lvl="1" indent="-457200" algn="just">
              <a:buFont typeface="+mj-lt"/>
              <a:buAutoNum type="arabicPeriod"/>
            </a:pPr>
            <a:r>
              <a:rPr lang="en-US" sz="2000" b="1" dirty="0">
                <a:solidFill>
                  <a:schemeClr val="bg2"/>
                </a:solidFill>
              </a:rPr>
              <a:t>Functionality </a:t>
            </a:r>
            <a:r>
              <a:rPr lang="en-US" sz="2000" dirty="0">
                <a:solidFill>
                  <a:schemeClr val="bg2"/>
                </a:solidFill>
              </a:rPr>
              <a:t>is assessed by evaluating the feature set and capabilities of the program</a:t>
            </a:r>
            <a:endParaRPr lang="en-US" sz="2000" b="1" dirty="0">
              <a:solidFill>
                <a:schemeClr val="bg2"/>
              </a:solidFill>
              <a:latin typeface="Times New Roman" panose="02020603050405020304" pitchFamily="18" charset="0"/>
              <a:cs typeface="Times New Roman" panose="02020603050405020304" pitchFamily="18" charset="0"/>
            </a:endParaRPr>
          </a:p>
          <a:p>
            <a:pPr marL="685800" lvl="1" indent="-457200" algn="just">
              <a:buFont typeface="+mj-lt"/>
              <a:buAutoNum type="arabicPeriod"/>
            </a:pPr>
            <a:r>
              <a:rPr lang="en-US" sz="2000" b="1" dirty="0">
                <a:solidFill>
                  <a:schemeClr val="bg2"/>
                </a:solidFill>
                <a:latin typeface="Times New Roman" panose="02020603050405020304" pitchFamily="18" charset="0"/>
                <a:cs typeface="Times New Roman" panose="02020603050405020304" pitchFamily="18" charset="0"/>
              </a:rPr>
              <a:t>Usability</a:t>
            </a:r>
            <a:r>
              <a:rPr lang="en-US" sz="2000" dirty="0">
                <a:solidFill>
                  <a:schemeClr val="bg2"/>
                </a:solidFill>
                <a:latin typeface="Times New Roman" panose="02020603050405020304" pitchFamily="18" charset="0"/>
                <a:cs typeface="Times New Roman" panose="02020603050405020304" pitchFamily="18" charset="0"/>
              </a:rPr>
              <a:t> is assessed by considering human factors,</a:t>
            </a:r>
            <a:r>
              <a:rPr lang="en-US" dirty="0">
                <a:solidFill>
                  <a:schemeClr val="bg2"/>
                </a:solidFill>
              </a:rPr>
              <a:t> usability is how easily a person can accomplish a given task with your product</a:t>
            </a:r>
            <a:r>
              <a:rPr lang="en-US" sz="2000" dirty="0">
                <a:solidFill>
                  <a:schemeClr val="bg2"/>
                </a:solidFill>
                <a:latin typeface="Times New Roman" panose="02020603050405020304" pitchFamily="18" charset="0"/>
                <a:cs typeface="Times New Roman" panose="02020603050405020304" pitchFamily="18" charset="0"/>
              </a:rPr>
              <a:t>.</a:t>
            </a:r>
          </a:p>
          <a:p>
            <a:pPr marL="685800" lvl="1" indent="-457200" algn="just">
              <a:buFont typeface="+mj-lt"/>
              <a:buAutoNum type="arabicPeriod"/>
            </a:pPr>
            <a:r>
              <a:rPr lang="en-US" sz="2000" b="1" dirty="0">
                <a:solidFill>
                  <a:schemeClr val="bg2"/>
                </a:solidFill>
                <a:latin typeface="Times New Roman" panose="02020603050405020304" pitchFamily="18" charset="0"/>
                <a:cs typeface="Times New Roman" panose="02020603050405020304" pitchFamily="18" charset="0"/>
              </a:rPr>
              <a:t>Reliability</a:t>
            </a:r>
            <a:r>
              <a:rPr lang="en-US" sz="2000" dirty="0">
                <a:solidFill>
                  <a:schemeClr val="bg2"/>
                </a:solidFill>
                <a:latin typeface="Times New Roman" panose="02020603050405020304" pitchFamily="18" charset="0"/>
                <a:cs typeface="Times New Roman" panose="02020603050405020304" pitchFamily="18" charset="0"/>
              </a:rPr>
              <a:t> is evaluated by measuring the frequency and severity of failure, the accuracy of output results, the mean-time-to-failure (MTTF), the ability to recover from failure, and the predictability of the program.</a:t>
            </a:r>
          </a:p>
          <a:p>
            <a:pPr marL="685800" lvl="1" indent="-457200" algn="just">
              <a:buFont typeface="+mj-lt"/>
              <a:buAutoNum type="arabicPeriod"/>
            </a:pPr>
            <a:r>
              <a:rPr lang="en-US" sz="2000" b="1" dirty="0">
                <a:solidFill>
                  <a:schemeClr val="bg2"/>
                </a:solidFill>
                <a:latin typeface="Times New Roman" panose="02020603050405020304" pitchFamily="18" charset="0"/>
                <a:cs typeface="Times New Roman" panose="02020603050405020304" pitchFamily="18" charset="0"/>
              </a:rPr>
              <a:t>Performance</a:t>
            </a:r>
            <a:r>
              <a:rPr lang="en-US" sz="2000" dirty="0">
                <a:solidFill>
                  <a:schemeClr val="bg2"/>
                </a:solidFill>
                <a:latin typeface="Times New Roman" panose="02020603050405020304" pitchFamily="18" charset="0"/>
                <a:cs typeface="Times New Roman" panose="02020603050405020304" pitchFamily="18" charset="0"/>
              </a:rPr>
              <a:t> is measured by considering processing speed, response time, resource consumption, throughput, and efficiency.</a:t>
            </a:r>
          </a:p>
          <a:p>
            <a:pPr marL="685800" lvl="1" indent="-457200" algn="just">
              <a:buFont typeface="+mj-lt"/>
              <a:buAutoNum type="arabicPeriod"/>
            </a:pPr>
            <a:r>
              <a:rPr lang="en-US" sz="2000" dirty="0">
                <a:solidFill>
                  <a:schemeClr val="bg2"/>
                </a:solidFill>
                <a:latin typeface="Times New Roman" panose="02020603050405020304" pitchFamily="18" charset="0"/>
                <a:cs typeface="Times New Roman" panose="02020603050405020304" pitchFamily="18" charset="0"/>
              </a:rPr>
              <a:t> </a:t>
            </a:r>
            <a:r>
              <a:rPr lang="en-US" sz="2000" b="1" dirty="0">
                <a:solidFill>
                  <a:schemeClr val="bg2"/>
                </a:solidFill>
                <a:latin typeface="Times New Roman" panose="02020603050405020304" pitchFamily="18" charset="0"/>
                <a:cs typeface="Times New Roman" panose="02020603050405020304" pitchFamily="18" charset="0"/>
              </a:rPr>
              <a:t>Supportability</a:t>
            </a:r>
            <a:r>
              <a:rPr lang="en-US" sz="2000" dirty="0">
                <a:solidFill>
                  <a:schemeClr val="bg2"/>
                </a:solidFill>
                <a:latin typeface="Times New Roman" panose="02020603050405020304" pitchFamily="18" charset="0"/>
                <a:cs typeface="Times New Roman" panose="02020603050405020304" pitchFamily="18" charset="0"/>
              </a:rPr>
              <a:t> combines the ability to extend the program (extensibility), adaptability, serviceability.</a:t>
            </a:r>
            <a:endParaRPr lang="en-US" sz="2200" dirty="0">
              <a:solidFill>
                <a:schemeClr val="bg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0155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2BD024D-D0A8-4217-B49E-970064142A69}"/>
              </a:ext>
            </a:extLst>
          </p:cNvPr>
          <p:cNvSpPr>
            <a:spLocks noGrp="1"/>
          </p:cNvSpPr>
          <p:nvPr>
            <p:ph type="title"/>
          </p:nvPr>
        </p:nvSpPr>
        <p:spPr/>
        <p:txBody>
          <a:bodyPr/>
          <a:lstStyle/>
          <a:p>
            <a:r>
              <a:rPr lang="en-US" b="1" dirty="0">
                <a:solidFill>
                  <a:schemeClr val="bg2"/>
                </a:solidFill>
              </a:rPr>
              <a:t>2. The Evolution of Software Design</a:t>
            </a:r>
            <a:endParaRPr lang="en-GB" b="1" dirty="0">
              <a:solidFill>
                <a:schemeClr val="bg2"/>
              </a:solidFill>
            </a:endParaRPr>
          </a:p>
        </p:txBody>
      </p:sp>
      <p:sp>
        <p:nvSpPr>
          <p:cNvPr id="3" name="Content Placeholder 2">
            <a:extLst>
              <a:ext uri="{FF2B5EF4-FFF2-40B4-BE49-F238E27FC236}">
                <a16:creationId xmlns="" xmlns:a16="http://schemas.microsoft.com/office/drawing/2014/main" id="{A5ECC8FB-9195-4493-83B4-14FA98E9AFB9}"/>
              </a:ext>
            </a:extLst>
          </p:cNvPr>
          <p:cNvSpPr>
            <a:spLocks noGrp="1"/>
          </p:cNvSpPr>
          <p:nvPr>
            <p:ph idx="1"/>
          </p:nvPr>
        </p:nvSpPr>
        <p:spPr/>
        <p:txBody>
          <a:bodyPr>
            <a:normAutofit/>
          </a:bodyPr>
          <a:lstStyle/>
          <a:p>
            <a:r>
              <a:rPr lang="en-US" sz="2400" dirty="0">
                <a:solidFill>
                  <a:schemeClr val="bg2"/>
                </a:solidFill>
              </a:rPr>
              <a:t>Several design methods, growing out of the work just noted, are being applied throughout the industry.</a:t>
            </a:r>
          </a:p>
          <a:p>
            <a:r>
              <a:rPr lang="en-US" sz="2400" dirty="0">
                <a:solidFill>
                  <a:schemeClr val="bg2"/>
                </a:solidFill>
              </a:rPr>
              <a:t>each software design method introduces unique heuristics and notation.</a:t>
            </a:r>
          </a:p>
          <a:p>
            <a:r>
              <a:rPr lang="en-US" sz="2400" dirty="0">
                <a:solidFill>
                  <a:schemeClr val="bg2"/>
                </a:solidFill>
              </a:rPr>
              <a:t>All of these methods have a number of common characteristics: </a:t>
            </a:r>
          </a:p>
          <a:p>
            <a:pPr lvl="1"/>
            <a:r>
              <a:rPr lang="en-US" sz="2200" dirty="0">
                <a:solidFill>
                  <a:schemeClr val="bg2"/>
                </a:solidFill>
              </a:rPr>
              <a:t>(1) a mechanism for the translation of the requirements model into a design representation, </a:t>
            </a:r>
          </a:p>
          <a:p>
            <a:pPr lvl="1"/>
            <a:r>
              <a:rPr lang="en-US" sz="2200" dirty="0">
                <a:solidFill>
                  <a:schemeClr val="bg2"/>
                </a:solidFill>
              </a:rPr>
              <a:t>(2) a notation for representing functional components and their interfaces, (3) heuristics for refinement and partitioning.</a:t>
            </a:r>
          </a:p>
          <a:p>
            <a:pPr lvl="1"/>
            <a:r>
              <a:rPr lang="en-US" sz="2200" dirty="0">
                <a:solidFill>
                  <a:schemeClr val="bg2"/>
                </a:solidFill>
              </a:rPr>
              <a:t>(4) guidelines for quality assessment.</a:t>
            </a:r>
            <a:endParaRPr lang="en-GB" sz="2200" dirty="0">
              <a:solidFill>
                <a:schemeClr val="bg2"/>
              </a:solidFill>
            </a:endParaRPr>
          </a:p>
        </p:txBody>
      </p:sp>
    </p:spTree>
    <p:extLst>
      <p:ext uri="{BB962C8B-B14F-4D97-AF65-F5344CB8AC3E}">
        <p14:creationId xmlns:p14="http://schemas.microsoft.com/office/powerpoint/2010/main" val="1155842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ITY SKETCH 16X9">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3.potx" id="{55B65C5C-2110-41C9-9432-67D739EC5CFC}" vid="{FDE12540-4521-4F30-863D-D54DD2EE1C3B}"/>
    </a:ext>
  </a:extLst>
</a:theme>
</file>

<file path=ppt/theme/theme2.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TotalTime>
  <Words>2021</Words>
  <Application>Microsoft Office PowerPoint</Application>
  <PresentationFormat>Widescreen</PresentationFormat>
  <Paragraphs>217</Paragraphs>
  <Slides>47</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ＭＳ Ｐゴシック</vt:lpstr>
      <vt:lpstr>36 Helvetica ThinItalic</vt:lpstr>
      <vt:lpstr>Arial</vt:lpstr>
      <vt:lpstr>Century Schoolbook</vt:lpstr>
      <vt:lpstr>Helvetica</vt:lpstr>
      <vt:lpstr>Times New Roman</vt:lpstr>
      <vt:lpstr>CITY SKETCH 16X9</vt:lpstr>
      <vt:lpstr>Software Engineering</vt:lpstr>
      <vt:lpstr>Class 16 24-March-2021</vt:lpstr>
      <vt:lpstr>Software Design </vt:lpstr>
      <vt:lpstr>Translating the requirements model into the design model</vt:lpstr>
      <vt:lpstr>Design Process</vt:lpstr>
      <vt:lpstr>Design Process-Software Quality Guidelines and Attributes</vt:lpstr>
      <vt:lpstr>how is each of these goals achieved?</vt:lpstr>
      <vt:lpstr>how is each of these goals achieved?</vt:lpstr>
      <vt:lpstr>2. The Evolution of Software Design</vt:lpstr>
      <vt:lpstr>Software Design Concepts: </vt:lpstr>
      <vt:lpstr>Fundamental Concepts</vt:lpstr>
      <vt:lpstr>Class 17 25-March-2021</vt:lpstr>
      <vt:lpstr>There are many concepts of software design and some of them are given below:</vt:lpstr>
      <vt:lpstr>1. Abstraction</vt:lpstr>
      <vt:lpstr>Data Abstraction</vt:lpstr>
      <vt:lpstr>Procedural Abstraction</vt:lpstr>
      <vt:lpstr>2. Architecture</vt:lpstr>
      <vt:lpstr>3. Patterns</vt:lpstr>
      <vt:lpstr>Patterns</vt:lpstr>
      <vt:lpstr>4. Modularity</vt:lpstr>
      <vt:lpstr>Modularity and Software Cost</vt:lpstr>
      <vt:lpstr>5. Information Hiding</vt:lpstr>
      <vt:lpstr>6. Functional Independence</vt:lpstr>
      <vt:lpstr>PowerPoint Presentation</vt:lpstr>
      <vt:lpstr>Example- refinement</vt:lpstr>
      <vt:lpstr>Step-01 boil water</vt:lpstr>
      <vt:lpstr>PowerPoint Presentation</vt:lpstr>
      <vt:lpstr>Refactoring</vt:lpstr>
      <vt:lpstr>OO Design Concepts</vt:lpstr>
      <vt:lpstr>Class 18 26-March-2021</vt:lpstr>
      <vt:lpstr>Design Classes</vt:lpstr>
      <vt:lpstr>PowerPoint Presentation</vt:lpstr>
      <vt:lpstr>User interface classes </vt:lpstr>
      <vt:lpstr>Business domain classes </vt:lpstr>
      <vt:lpstr>Process classes</vt:lpstr>
      <vt:lpstr>PowerPoint Presentation</vt:lpstr>
      <vt:lpstr>Design Classes-They define four characteristics of a well-formed design class: </vt:lpstr>
      <vt:lpstr>Primitiveness</vt:lpstr>
      <vt:lpstr>Low coupling. </vt:lpstr>
      <vt:lpstr>The Design Model</vt:lpstr>
      <vt:lpstr>The Design Model</vt:lpstr>
      <vt:lpstr>Design Model Elements</vt:lpstr>
      <vt:lpstr>Architectural Design Elements</vt:lpstr>
      <vt:lpstr>Interface Design Elements</vt:lpstr>
      <vt:lpstr>Component Elements</vt:lpstr>
      <vt:lpstr>Deployment Elements</vt:lpstr>
      <vt:lpstr>Thankyou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Engineering</dc:title>
  <dc:creator>Sobia Princess</dc:creator>
  <cp:lastModifiedBy>Administrator</cp:lastModifiedBy>
  <cp:revision>21</cp:revision>
  <dcterms:created xsi:type="dcterms:W3CDTF">2021-03-25T16:40:23Z</dcterms:created>
  <dcterms:modified xsi:type="dcterms:W3CDTF">2021-03-26T05:20:21Z</dcterms:modified>
</cp:coreProperties>
</file>